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70" r:id="rId6"/>
    <p:sldId id="257" r:id="rId7"/>
    <p:sldId id="334" r:id="rId8"/>
    <p:sldId id="335" r:id="rId9"/>
    <p:sldId id="336" r:id="rId10"/>
    <p:sldId id="259" r:id="rId11"/>
    <p:sldId id="258" r:id="rId12"/>
    <p:sldId id="274" r:id="rId13"/>
    <p:sldId id="260" r:id="rId14"/>
    <p:sldId id="261" r:id="rId15"/>
    <p:sldId id="276" r:id="rId16"/>
    <p:sldId id="318" r:id="rId17"/>
    <p:sldId id="271" r:id="rId18"/>
    <p:sldId id="263" r:id="rId19"/>
    <p:sldId id="278" r:id="rId20"/>
    <p:sldId id="302" r:id="rId21"/>
    <p:sldId id="308" r:id="rId22"/>
    <p:sldId id="314" r:id="rId23"/>
    <p:sldId id="262" r:id="rId24"/>
    <p:sldId id="273" r:id="rId25"/>
    <p:sldId id="277" r:id="rId26"/>
    <p:sldId id="268" r:id="rId27"/>
    <p:sldId id="264" r:id="rId28"/>
    <p:sldId id="266" r:id="rId29"/>
  </p:sldIdLst>
  <p:sldSz cx="12801600" cy="9601200" type="A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AE86E9-288C-4916-A4C4-C54E004849D9}" v="1" dt="2026-10-01T14:19:59.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177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Rogers" userId="71e59167-e1f6-4867-8798-2dd4454a1e86" providerId="ADAL" clId="{B718BF88-34BF-40E5-A1E2-F6DAD4CFC056}"/>
    <pc:docChg chg="addSld modSld">
      <pc:chgData name="Jonathan Rogers" userId="71e59167-e1f6-4867-8798-2dd4454a1e86" providerId="ADAL" clId="{B718BF88-34BF-40E5-A1E2-F6DAD4CFC056}" dt="2026-10-08T07:00:38.889" v="43" actId="20577"/>
      <pc:docMkLst>
        <pc:docMk/>
      </pc:docMkLst>
      <pc:sldChg chg="modSp mod">
        <pc:chgData name="Jonathan Rogers" userId="71e59167-e1f6-4867-8798-2dd4454a1e86" providerId="ADAL" clId="{B718BF88-34BF-40E5-A1E2-F6DAD4CFC056}" dt="2026-10-08T07:00:38.889" v="43" actId="20577"/>
        <pc:sldMkLst>
          <pc:docMk/>
          <pc:sldMk cId="2869508958" sldId="257"/>
        </pc:sldMkLst>
        <pc:spChg chg="mod">
          <ac:chgData name="Jonathan Rogers" userId="71e59167-e1f6-4867-8798-2dd4454a1e86" providerId="ADAL" clId="{B718BF88-34BF-40E5-A1E2-F6DAD4CFC056}" dt="2026-10-08T07:00:38.889" v="43" actId="20577"/>
          <ac:spMkLst>
            <pc:docMk/>
            <pc:sldMk cId="2869508958" sldId="257"/>
            <ac:spMk id="18" creationId="{00000000-0000-0000-0000-000000000000}"/>
          </ac:spMkLst>
        </pc:spChg>
      </pc:sldChg>
      <pc:sldChg chg="modSp add mod">
        <pc:chgData name="Jonathan Rogers" userId="71e59167-e1f6-4867-8798-2dd4454a1e86" providerId="ADAL" clId="{B718BF88-34BF-40E5-A1E2-F6DAD4CFC056}" dt="2026-10-01T14:20:57.600" v="3" actId="123"/>
        <pc:sldMkLst>
          <pc:docMk/>
          <pc:sldMk cId="2067302768" sldId="334"/>
        </pc:sldMkLst>
        <pc:spChg chg="mod">
          <ac:chgData name="Jonathan Rogers" userId="71e59167-e1f6-4867-8798-2dd4454a1e86" providerId="ADAL" clId="{B718BF88-34BF-40E5-A1E2-F6DAD4CFC056}" dt="2026-10-01T14:20:57.600" v="3" actId="123"/>
          <ac:spMkLst>
            <pc:docMk/>
            <pc:sldMk cId="2067302768" sldId="334"/>
            <ac:spMk id="5" creationId="{64357C5D-1A38-159D-3D31-1D5756D27EEB}"/>
          </ac:spMkLst>
        </pc:spChg>
        <pc:graphicFrameChg chg="modGraphic">
          <ac:chgData name="Jonathan Rogers" userId="71e59167-e1f6-4867-8798-2dd4454a1e86" providerId="ADAL" clId="{B718BF88-34BF-40E5-A1E2-F6DAD4CFC056}" dt="2026-10-01T14:20:50.496" v="1" actId="2711"/>
          <ac:graphicFrameMkLst>
            <pc:docMk/>
            <pc:sldMk cId="2067302768" sldId="334"/>
            <ac:graphicFrameMk id="8" creationId="{E792E69A-E0B1-82ED-FB47-410647D0A28D}"/>
          </ac:graphicFrameMkLst>
        </pc:graphicFrameChg>
      </pc:sldChg>
      <pc:sldChg chg="modSp add mod">
        <pc:chgData name="Jonathan Rogers" userId="71e59167-e1f6-4867-8798-2dd4454a1e86" providerId="ADAL" clId="{B718BF88-34BF-40E5-A1E2-F6DAD4CFC056}" dt="2026-10-01T14:21:21.292" v="6" actId="2711"/>
        <pc:sldMkLst>
          <pc:docMk/>
          <pc:sldMk cId="2394579094" sldId="335"/>
        </pc:sldMkLst>
        <pc:spChg chg="mod">
          <ac:chgData name="Jonathan Rogers" userId="71e59167-e1f6-4867-8798-2dd4454a1e86" providerId="ADAL" clId="{B718BF88-34BF-40E5-A1E2-F6DAD4CFC056}" dt="2026-10-01T14:21:21.292" v="6" actId="2711"/>
          <ac:spMkLst>
            <pc:docMk/>
            <pc:sldMk cId="2394579094" sldId="335"/>
            <ac:spMk id="8" creationId="{E7436D88-2517-8703-C33A-8B1C2260484C}"/>
          </ac:spMkLst>
        </pc:spChg>
        <pc:graphicFrameChg chg="modGraphic">
          <ac:chgData name="Jonathan Rogers" userId="71e59167-e1f6-4867-8798-2dd4454a1e86" providerId="ADAL" clId="{B718BF88-34BF-40E5-A1E2-F6DAD4CFC056}" dt="2026-10-01T14:21:09.852" v="4" actId="2711"/>
          <ac:graphicFrameMkLst>
            <pc:docMk/>
            <pc:sldMk cId="2394579094" sldId="335"/>
            <ac:graphicFrameMk id="4" creationId="{5BBF2190-1710-B90A-8E40-DD3F6949ECE5}"/>
          </ac:graphicFrameMkLst>
        </pc:graphicFrameChg>
      </pc:sldChg>
      <pc:sldChg chg="modSp add mod">
        <pc:chgData name="Jonathan Rogers" userId="71e59167-e1f6-4867-8798-2dd4454a1e86" providerId="ADAL" clId="{B718BF88-34BF-40E5-A1E2-F6DAD4CFC056}" dt="2026-10-01T14:21:52.732" v="10" actId="1076"/>
        <pc:sldMkLst>
          <pc:docMk/>
          <pc:sldMk cId="3297569909" sldId="336"/>
        </pc:sldMkLst>
        <pc:spChg chg="mod">
          <ac:chgData name="Jonathan Rogers" userId="71e59167-e1f6-4867-8798-2dd4454a1e86" providerId="ADAL" clId="{B718BF88-34BF-40E5-A1E2-F6DAD4CFC056}" dt="2026-10-01T14:21:52.732" v="10" actId="1076"/>
          <ac:spMkLst>
            <pc:docMk/>
            <pc:sldMk cId="3297569909" sldId="336"/>
            <ac:spMk id="5" creationId="{6478D7A2-15BC-162A-7DF4-36CC48AA0210}"/>
          </ac:spMkLst>
        </pc:spChg>
        <pc:graphicFrameChg chg="modGraphic">
          <ac:chgData name="Jonathan Rogers" userId="71e59167-e1f6-4867-8798-2dd4454a1e86" providerId="ADAL" clId="{B718BF88-34BF-40E5-A1E2-F6DAD4CFC056}" dt="2026-10-01T14:21:40.874" v="9" actId="2711"/>
          <ac:graphicFrameMkLst>
            <pc:docMk/>
            <pc:sldMk cId="3297569909" sldId="336"/>
            <ac:graphicFrameMk id="8" creationId="{160E50F3-3D2D-B8D4-0CDB-EE7EB7A3FCE7}"/>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p>
        </p:txBody>
      </p:sp>
      <p:sp>
        <p:nvSpPr>
          <p:cNvPr id="4" name="Date Placeholder 3"/>
          <p:cNvSpPr>
            <a:spLocks noGrp="1"/>
          </p:cNvSpPr>
          <p:nvPr>
            <p:ph type="dt" sz="half" idx="10"/>
          </p:nvPr>
        </p:nvSpPr>
        <p:spPr/>
        <p:txBody>
          <a:bodyPr/>
          <a:lstStyle/>
          <a:p>
            <a:fld id="{9AF96647-6107-451A-8E00-FD483FC97AB9}"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850935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F96647-6107-451A-8E00-FD483FC97AB9}"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635160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F96647-6107-451A-8E00-FD483FC97AB9}"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3455989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F96647-6107-451A-8E00-FD483FC97AB9}"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2132215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F96647-6107-451A-8E00-FD483FC97AB9}"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1307353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F96647-6107-451A-8E00-FD483FC97AB9}"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3804701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96647-6107-451A-8E00-FD483FC97AB9}"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55760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9AF96647-6107-451A-8E00-FD483FC97AB9}"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1691335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9AF96647-6107-451A-8E00-FD483FC97AB9}"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4154828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F96647-6107-451A-8E00-FD483FC97AB9}"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1796603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F96647-6107-451A-8E00-FD483FC97AB9}"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49E6117-30BD-4B66-AE58-33C07CAF2916}" type="slidenum">
              <a:rPr lang="en-GB" smtClean="0"/>
              <a:t>‹#›</a:t>
            </a:fld>
            <a:endParaRPr lang="en-GB"/>
          </a:p>
        </p:txBody>
      </p:sp>
    </p:spTree>
    <p:extLst>
      <p:ext uri="{BB962C8B-B14F-4D97-AF65-F5344CB8AC3E}">
        <p14:creationId xmlns:p14="http://schemas.microsoft.com/office/powerpoint/2010/main" val="2434641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latin typeface="Comic Sans MS" panose="030F0702030302020204" pitchFamily="66" charset="0"/>
              </a:defRPr>
            </a:lvl1pPr>
          </a:lstStyle>
          <a:p>
            <a:fld id="{9AF96647-6107-451A-8E00-FD483FC97AB9}" type="datetimeFigureOut">
              <a:rPr lang="en-GB" smtClean="0"/>
              <a:pPr/>
              <a:t>08/10/2026</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latin typeface="Comic Sans MS" panose="030F0702030302020204" pitchFamily="66" charset="0"/>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latin typeface="Comic Sans MS" panose="030F0702030302020204" pitchFamily="66" charset="0"/>
              </a:defRPr>
            </a:lvl1pPr>
          </a:lstStyle>
          <a:p>
            <a:fld id="{849E6117-30BD-4B66-AE58-33C07CAF2916}" type="slidenum">
              <a:rPr lang="en-GB" smtClean="0"/>
              <a:pPr/>
              <a:t>‹#›</a:t>
            </a:fld>
            <a:endParaRPr lang="en-GB"/>
          </a:p>
        </p:txBody>
      </p:sp>
    </p:spTree>
    <p:extLst>
      <p:ext uri="{BB962C8B-B14F-4D97-AF65-F5344CB8AC3E}">
        <p14:creationId xmlns:p14="http://schemas.microsoft.com/office/powerpoint/2010/main" val="1861120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Comic Sans MS" panose="030F0702030302020204" pitchFamily="66" charset="0"/>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Comic Sans MS" panose="030F0702030302020204" pitchFamily="66" charset="0"/>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Comic Sans MS" panose="030F0702030302020204" pitchFamily="66" charset="0"/>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Comic Sans MS" panose="030F0702030302020204" pitchFamily="66" charset="0"/>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Comic Sans MS" panose="030F0702030302020204" pitchFamily="66" charset="0"/>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39800" y="2322096"/>
            <a:ext cx="11214100" cy="3151604"/>
          </a:xfrm>
        </p:spPr>
        <p:txBody>
          <a:bodyPr>
            <a:noAutofit/>
          </a:bodyPr>
          <a:lstStyle/>
          <a:p>
            <a:r>
              <a:rPr lang="en-GB" sz="7200">
                <a:latin typeface="Dreaming Outloud Pro" panose="03050502040302030504" pitchFamily="66" charset="0"/>
                <a:ea typeface="Gadugi" panose="020B0502040204020203" pitchFamily="34" charset="0"/>
                <a:cs typeface="Dreaming Outloud Pro" panose="03050502040302030504" pitchFamily="66" charset="0"/>
              </a:rPr>
              <a:t>Personal Development Curriculum 2026 2027</a:t>
            </a:r>
            <a:br>
              <a:rPr lang="en-GB" sz="7200">
                <a:latin typeface="Dreaming Outloud Pro" panose="03050502040302030504" pitchFamily="66" charset="0"/>
                <a:ea typeface="Gadugi" panose="020B0502040204020203" pitchFamily="34" charset="0"/>
                <a:cs typeface="Dreaming Outloud Pro" panose="03050502040302030504" pitchFamily="66" charset="0"/>
              </a:rPr>
            </a:br>
            <a:r>
              <a:rPr lang="en-GB" sz="7200">
                <a:latin typeface="Dreaming Outloud Pro" panose="03050502040302030504" pitchFamily="66" charset="0"/>
                <a:ea typeface="Gadugi" panose="020B0502040204020203" pitchFamily="34" charset="0"/>
                <a:cs typeface="Dreaming Outloud Pro" panose="03050502040302030504" pitchFamily="66" charset="0"/>
              </a:rPr>
              <a:t>at </a:t>
            </a:r>
            <a:br>
              <a:rPr lang="en-GB" sz="7200">
                <a:latin typeface="Dreaming Outloud Pro" panose="03050502040302030504" pitchFamily="66" charset="0"/>
                <a:ea typeface="Gadugi" panose="020B0502040204020203" pitchFamily="34" charset="0"/>
                <a:cs typeface="Dreaming Outloud Pro" panose="03050502040302030504" pitchFamily="66" charset="0"/>
              </a:rPr>
            </a:br>
            <a:r>
              <a:rPr lang="en-GB" sz="7200">
                <a:latin typeface="Dreaming Outloud Pro" panose="03050502040302030504" pitchFamily="66" charset="0"/>
                <a:ea typeface="Gadugi" panose="020B0502040204020203" pitchFamily="34" charset="0"/>
                <a:cs typeface="Dreaming Outloud Pro" panose="03050502040302030504" pitchFamily="66" charset="0"/>
              </a:rPr>
              <a:t>Parkstone Primary School</a:t>
            </a:r>
          </a:p>
        </p:txBody>
      </p:sp>
      <p:pic>
        <p:nvPicPr>
          <p:cNvPr id="4" name="Picture 3">
            <a:extLst>
              <a:ext uri="{FF2B5EF4-FFF2-40B4-BE49-F238E27FC236}">
                <a16:creationId xmlns:a16="http://schemas.microsoft.com/office/drawing/2014/main" id="{20ECD27B-DA45-B662-2F5C-51957C7D458E}"/>
              </a:ext>
            </a:extLst>
          </p:cNvPr>
          <p:cNvPicPr>
            <a:picLocks noChangeAspect="1"/>
          </p:cNvPicPr>
          <p:nvPr/>
        </p:nvPicPr>
        <p:blipFill>
          <a:blip r:embed="rId2"/>
          <a:stretch>
            <a:fillRect/>
          </a:stretch>
        </p:blipFill>
        <p:spPr>
          <a:xfrm>
            <a:off x="5519614" y="5583019"/>
            <a:ext cx="1762371" cy="1924319"/>
          </a:xfrm>
          <a:prstGeom prst="rect">
            <a:avLst/>
          </a:prstGeom>
        </p:spPr>
      </p:pic>
    </p:spTree>
    <p:extLst>
      <p:ext uri="{BB962C8B-B14F-4D97-AF65-F5344CB8AC3E}">
        <p14:creationId xmlns:p14="http://schemas.microsoft.com/office/powerpoint/2010/main" val="1418783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7D663-0A92-3CD6-9966-F7664178352E}"/>
              </a:ext>
            </a:extLst>
          </p:cNvPr>
          <p:cNvSpPr>
            <a:spLocks noGrp="1"/>
          </p:cNvSpPr>
          <p:nvPr>
            <p:ph type="title"/>
          </p:nvPr>
        </p:nvSpPr>
        <p:spPr/>
        <p:txBody>
          <a:bodyPr/>
          <a:lstStyle/>
          <a:p>
            <a:r>
              <a:rPr lang="en-GB">
                <a:latin typeface="Dreaming Outloud Pro" panose="03050502040302030504" pitchFamily="66" charset="0"/>
                <a:cs typeface="Dreaming Outloud Pro" panose="03050502040302030504" pitchFamily="66" charset="0"/>
              </a:rPr>
              <a:t>Our vision: </a:t>
            </a:r>
          </a:p>
        </p:txBody>
      </p:sp>
      <p:sp>
        <p:nvSpPr>
          <p:cNvPr id="3" name="Content Placeholder 2">
            <a:extLst>
              <a:ext uri="{FF2B5EF4-FFF2-40B4-BE49-F238E27FC236}">
                <a16:creationId xmlns:a16="http://schemas.microsoft.com/office/drawing/2014/main" id="{08ECE287-0B91-85E7-E575-8C7F4AC1A860}"/>
              </a:ext>
            </a:extLst>
          </p:cNvPr>
          <p:cNvSpPr>
            <a:spLocks noGrp="1"/>
          </p:cNvSpPr>
          <p:nvPr>
            <p:ph idx="1"/>
          </p:nvPr>
        </p:nvSpPr>
        <p:spPr/>
        <p:txBody>
          <a:bodyPr>
            <a:normAutofit/>
          </a:bodyPr>
          <a:lstStyle/>
          <a:p>
            <a:pPr algn="just"/>
            <a:r>
              <a:rPr lang="en-GB" sz="2000">
                <a:latin typeface="Dreaming Outloud Pro" panose="03050502040302030504" pitchFamily="66" charset="0"/>
                <a:cs typeface="Dreaming Outloud Pro" panose="03050502040302030504" pitchFamily="66" charset="0"/>
              </a:rPr>
              <a:t>We aim to ensure that, over their time at Parkstone Primary, pupils receive a Personal Development curriculum that gives them the knowledge that they need to make decisions, to be resilient and to develop their character and personality. We provide these rich experiences in a coherently planned way – through our curriculum and extra curricular activities. </a:t>
            </a:r>
          </a:p>
          <a:p>
            <a:endParaRPr lang="en-GB" sz="2000">
              <a:latin typeface="Dreaming Outloud Pro" panose="03050502040302030504" pitchFamily="66" charset="0"/>
              <a:cs typeface="Dreaming Outloud Pro" panose="03050502040302030504" pitchFamily="66" charset="0"/>
            </a:endParaRPr>
          </a:p>
          <a:p>
            <a:r>
              <a:rPr lang="en-GB" sz="2000">
                <a:latin typeface="Dreaming Outloud Pro" panose="03050502040302030504" pitchFamily="66" charset="0"/>
                <a:cs typeface="Dreaming Outloud Pro" panose="03050502040302030504" pitchFamily="66" charset="0"/>
              </a:rPr>
              <a:t>Through ‘The Parkstone Way’ we teach positive behaviours that are expected in school and within our families and community. </a:t>
            </a:r>
          </a:p>
          <a:p>
            <a:endParaRPr lang="en-GB" sz="2000">
              <a:latin typeface="Dreaming Outloud Pro" panose="03050502040302030504" pitchFamily="66" charset="0"/>
              <a:cs typeface="Dreaming Outloud Pro" panose="03050502040302030504" pitchFamily="66" charset="0"/>
            </a:endParaRPr>
          </a:p>
          <a:p>
            <a:pPr lvl="6" algn="just"/>
            <a:r>
              <a:rPr lang="en-GB" sz="2000">
                <a:latin typeface="Dreaming Outloud Pro" panose="03050502040302030504" pitchFamily="66" charset="0"/>
                <a:cs typeface="Dreaming Outloud Pro" panose="03050502040302030504" pitchFamily="66" charset="0"/>
              </a:rPr>
              <a:t>Pupils leave Parkstone with the confidence to try new things and make mistakes, seeing the opportunity that lies with adversity. Our bespoke curriculum has been designed to get the best out of each and every learner.</a:t>
            </a:r>
          </a:p>
          <a:p>
            <a:endParaRPr lang="en-GB" sz="2000">
              <a:latin typeface="Dreaming Outloud Pro" panose="03050502040302030504" pitchFamily="66" charset="0"/>
              <a:cs typeface="Dreaming Outloud Pro" panose="03050502040302030504" pitchFamily="66" charset="0"/>
            </a:endParaRPr>
          </a:p>
        </p:txBody>
      </p:sp>
      <p:pic>
        <p:nvPicPr>
          <p:cNvPr id="5" name="Picture 4" descr="A poster with text and symbols&#10;&#10;AI-generated content may be incorrect.">
            <a:extLst>
              <a:ext uri="{FF2B5EF4-FFF2-40B4-BE49-F238E27FC236}">
                <a16:creationId xmlns:a16="http://schemas.microsoft.com/office/drawing/2014/main" id="{B63E36BF-2BA4-7196-389C-A97E8D0E9E1B}"/>
              </a:ext>
            </a:extLst>
          </p:cNvPr>
          <p:cNvPicPr>
            <a:picLocks noChangeAspect="1"/>
          </p:cNvPicPr>
          <p:nvPr/>
        </p:nvPicPr>
        <p:blipFill>
          <a:blip r:embed="rId2"/>
          <a:stretch>
            <a:fillRect/>
          </a:stretch>
        </p:blipFill>
        <p:spPr>
          <a:xfrm>
            <a:off x="1390366" y="5173578"/>
            <a:ext cx="2887086" cy="4135009"/>
          </a:xfrm>
          <a:prstGeom prst="rect">
            <a:avLst/>
          </a:prstGeom>
        </p:spPr>
      </p:pic>
    </p:spTree>
    <p:extLst>
      <p:ext uri="{BB962C8B-B14F-4D97-AF65-F5344CB8AC3E}">
        <p14:creationId xmlns:p14="http://schemas.microsoft.com/office/powerpoint/2010/main" val="3837315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266575" y="133350"/>
            <a:ext cx="12535025" cy="9334499"/>
            <a:chOff x="126075" y="1288507"/>
            <a:chExt cx="12535025" cy="7044511"/>
          </a:xfrm>
        </p:grpSpPr>
        <p:sp>
          <p:nvSpPr>
            <p:cNvPr id="8" name="Oval 7"/>
            <p:cNvSpPr/>
            <p:nvPr/>
          </p:nvSpPr>
          <p:spPr>
            <a:xfrm>
              <a:off x="2966347" y="1288507"/>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1600" b="1" u="sng">
                  <a:solidFill>
                    <a:schemeClr val="tx1"/>
                  </a:solidFill>
                  <a:latin typeface="Dreaming Outloud Pro" panose="03050502040302030504" pitchFamily="66" charset="0"/>
                  <a:cs typeface="Dreaming Outloud Pro" panose="03050502040302030504" pitchFamily="66" charset="0"/>
                </a:rPr>
                <a:t>Enrichment and Cultural Capital </a:t>
              </a:r>
            </a:p>
            <a:p>
              <a:pPr algn="ctr"/>
              <a:endParaRPr lang="en-GB" sz="1600" b="1">
                <a:solidFill>
                  <a:schemeClr val="tx1"/>
                </a:solidFill>
                <a:latin typeface="Dreaming Outloud Pro" panose="03050502040302030504" pitchFamily="66" charset="0"/>
                <a:cs typeface="Dreaming Outloud Pro" panose="03050502040302030504" pitchFamily="66" charset="0"/>
              </a:endParaRPr>
            </a:p>
            <a:p>
              <a:pPr algn="ctr"/>
              <a:r>
                <a:rPr lang="en-GB" sz="1600">
                  <a:solidFill>
                    <a:schemeClr val="tx1"/>
                  </a:solidFill>
                  <a:latin typeface="Dreaming Outloud Pro" panose="03050502040302030504" pitchFamily="66" charset="0"/>
                  <a:cs typeface="Dreaming Outloud Pro" panose="03050502040302030504" pitchFamily="66" charset="0"/>
                </a:rPr>
                <a:t>Opportunities provided in or out of school that enhance the taught curriculum and promote social mobility through a wider understanding and appreciation of community. </a:t>
              </a:r>
            </a:p>
            <a:p>
              <a:pPr algn="ctr"/>
              <a:endParaRPr lang="en-GB" sz="1600">
                <a:solidFill>
                  <a:schemeClr val="tx1"/>
                </a:solidFill>
                <a:latin typeface="Dreaming Outloud Pro" panose="03050502040302030504" pitchFamily="66" charset="0"/>
                <a:cs typeface="Dreaming Outloud Pro" panose="03050502040302030504" pitchFamily="66" charset="0"/>
              </a:endParaRPr>
            </a:p>
            <a:p>
              <a:pPr algn="ctr"/>
              <a:r>
                <a:rPr lang="en-GB" sz="1600">
                  <a:solidFill>
                    <a:schemeClr val="tx1"/>
                  </a:solidFill>
                  <a:latin typeface="Dreaming Outloud Pro" panose="03050502040302030504" pitchFamily="66" charset="0"/>
                  <a:cs typeface="Dreaming Outloud Pro" panose="03050502040302030504" pitchFamily="66" charset="0"/>
                </a:rPr>
                <a:t>This exists beyond the classroom but can support or be supported by academic curriculum. </a:t>
              </a:r>
            </a:p>
          </p:txBody>
        </p:sp>
        <p:sp>
          <p:nvSpPr>
            <p:cNvPr id="16" name="Oval 15"/>
            <p:cNvSpPr/>
            <p:nvPr/>
          </p:nvSpPr>
          <p:spPr>
            <a:xfrm>
              <a:off x="126075" y="4254883"/>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2223" b="1" u="sng">
                  <a:solidFill>
                    <a:schemeClr val="tx1"/>
                  </a:solidFill>
                  <a:latin typeface="Dreaming Outloud Pro" panose="03050502040302030504" pitchFamily="66" charset="0"/>
                  <a:cs typeface="Dreaming Outloud Pro" panose="03050502040302030504" pitchFamily="66" charset="0"/>
                </a:rPr>
                <a:t>Character</a:t>
              </a:r>
            </a:p>
            <a:p>
              <a:pPr algn="ctr"/>
              <a:endParaRPr lang="en-GB" sz="2223" b="1">
                <a:solidFill>
                  <a:schemeClr val="tx1"/>
                </a:solidFill>
                <a:latin typeface="Dreaming Outloud Pro" panose="03050502040302030504" pitchFamily="66" charset="0"/>
                <a:cs typeface="Dreaming Outloud Pro" panose="03050502040302030504" pitchFamily="66" charset="0"/>
              </a:endParaRPr>
            </a:p>
            <a:p>
              <a:pPr algn="ctr"/>
              <a:r>
                <a:rPr lang="en-GB" sz="2223">
                  <a:solidFill>
                    <a:schemeClr val="tx1"/>
                  </a:solidFill>
                  <a:latin typeface="Dreaming Outloud Pro" panose="03050502040302030504" pitchFamily="66" charset="0"/>
                  <a:cs typeface="Dreaming Outloud Pro" panose="03050502040302030504" pitchFamily="66" charset="0"/>
                </a:rPr>
                <a:t>The development of cognitive and moral qualities that contribute to a persons’ individuality and makes them different from others.</a:t>
              </a:r>
            </a:p>
          </p:txBody>
        </p:sp>
        <p:sp>
          <p:nvSpPr>
            <p:cNvPr id="17" name="Oval 16"/>
            <p:cNvSpPr/>
            <p:nvPr/>
          </p:nvSpPr>
          <p:spPr>
            <a:xfrm>
              <a:off x="5902990" y="4254884"/>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2400" b="1" u="sng">
                  <a:solidFill>
                    <a:schemeClr val="tx1"/>
                  </a:solidFill>
                  <a:latin typeface="Dreaming Outloud Pro" panose="020F0502020204030204" pitchFamily="66" charset="0"/>
                  <a:cs typeface="Dreaming Outloud Pro" panose="020F0502020204030204" pitchFamily="66" charset="0"/>
                </a:rPr>
                <a:t>Careers</a:t>
              </a:r>
            </a:p>
            <a:p>
              <a:pPr algn="ctr"/>
              <a:endParaRPr lang="en-GB" sz="2400" b="1">
                <a:solidFill>
                  <a:schemeClr val="tx1"/>
                </a:solidFill>
                <a:latin typeface="Dreaming Outloud Pro" panose="020F0502020204030204" pitchFamily="66" charset="0"/>
                <a:cs typeface="Dreaming Outloud Pro" panose="020F0502020204030204" pitchFamily="66" charset="0"/>
              </a:endParaRPr>
            </a:p>
            <a:p>
              <a:pPr algn="ctr"/>
              <a:r>
                <a:rPr lang="en-GB" sz="2400">
                  <a:solidFill>
                    <a:schemeClr val="tx1"/>
                  </a:solidFill>
                  <a:latin typeface="Dreaming Outloud Pro" panose="020F0502020204030204" pitchFamily="66" charset="0"/>
                  <a:cs typeface="Dreaming Outloud Pro" panose="020F0502020204030204" pitchFamily="66" charset="0"/>
                </a:rPr>
                <a:t>Raising awareness of and preparing pupils for their next stage of education, training or employment. </a:t>
              </a:r>
            </a:p>
          </p:txBody>
        </p:sp>
        <p:sp>
          <p:nvSpPr>
            <p:cNvPr id="18" name="Oval 17"/>
            <p:cNvSpPr/>
            <p:nvPr/>
          </p:nvSpPr>
          <p:spPr>
            <a:xfrm>
              <a:off x="8839632" y="1288507"/>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2000" b="1" u="sng" dirty="0">
                  <a:solidFill>
                    <a:schemeClr val="tx1"/>
                  </a:solidFill>
                  <a:latin typeface="Dreaming Outloud Pro" panose="03050502040302030504" pitchFamily="66" charset="0"/>
                  <a:cs typeface="Dreaming Outloud Pro" panose="03050502040302030504" pitchFamily="66" charset="0"/>
                </a:rPr>
                <a:t>RSE and PSHE </a:t>
              </a:r>
            </a:p>
            <a:p>
              <a:pPr algn="ctr"/>
              <a:endParaRPr lang="en-GB" sz="2000" b="1" dirty="0">
                <a:solidFill>
                  <a:schemeClr val="tx1"/>
                </a:solidFill>
                <a:latin typeface="Dreaming Outloud Pro" panose="03050502040302030504" pitchFamily="66" charset="0"/>
                <a:cs typeface="Dreaming Outloud Pro" panose="03050502040302030504" pitchFamily="66" charset="0"/>
              </a:endParaRPr>
            </a:p>
            <a:p>
              <a:pPr algn="ctr"/>
              <a:r>
                <a:rPr lang="en-GB" sz="2000" dirty="0">
                  <a:solidFill>
                    <a:schemeClr val="tx1"/>
                  </a:solidFill>
                  <a:latin typeface="Dreaming Outloud Pro" panose="03050502040302030504" pitchFamily="66" charset="0"/>
                  <a:cs typeface="Dreaming Outloud Pro" panose="03050502040302030504" pitchFamily="66" charset="0"/>
                </a:rPr>
                <a:t>Timetabled curriculum-based lessons covering appropriate topics from 5 key areas: Personal safety, Relationships, The Law, Mental Health and Lifestyle.</a:t>
              </a:r>
            </a:p>
            <a:p>
              <a:pPr algn="ctr"/>
              <a:endParaRPr lang="en-GB" sz="2000" dirty="0">
                <a:solidFill>
                  <a:schemeClr val="tx1"/>
                </a:solidFill>
                <a:latin typeface="Dreaming Outloud Pro" panose="03050502040302030504" pitchFamily="66" charset="0"/>
                <a:cs typeface="Dreaming Outloud Pro" panose="03050502040302030504" pitchFamily="66" charset="0"/>
              </a:endParaRPr>
            </a:p>
            <a:p>
              <a:pPr algn="ctr"/>
              <a:r>
                <a:rPr lang="en-GB" sz="2000" dirty="0">
                  <a:solidFill>
                    <a:schemeClr val="tx1"/>
                  </a:solidFill>
                  <a:latin typeface="Dreaming Outloud Pro" panose="03050502040302030504" pitchFamily="66" charset="0"/>
                  <a:cs typeface="Dreaming Outloud Pro" panose="03050502040302030504" pitchFamily="66" charset="0"/>
                </a:rPr>
                <a:t>Educating our pupils to safe in </a:t>
              </a:r>
              <a:r>
                <a:rPr lang="en-GB" sz="2000">
                  <a:solidFill>
                    <a:schemeClr val="tx1"/>
                  </a:solidFill>
                  <a:latin typeface="Dreaming Outloud Pro" panose="03050502040302030504" pitchFamily="66" charset="0"/>
                  <a:cs typeface="Dreaming Outloud Pro" panose="03050502040302030504" pitchFamily="66" charset="0"/>
                </a:rPr>
                <a:t>the world.</a:t>
              </a:r>
              <a:endParaRPr lang="en-GB" sz="2000" dirty="0">
                <a:solidFill>
                  <a:schemeClr val="tx1"/>
                </a:solidFill>
                <a:latin typeface="Dreaming Outloud Pro" panose="03050502040302030504" pitchFamily="66" charset="0"/>
                <a:cs typeface="Dreaming Outloud Pro" panose="03050502040302030504" pitchFamily="66" charset="0"/>
              </a:endParaRPr>
            </a:p>
          </p:txBody>
        </p:sp>
      </p:grpSp>
      <p:sp>
        <p:nvSpPr>
          <p:cNvPr id="2" name="TextBox 1">
            <a:extLst>
              <a:ext uri="{FF2B5EF4-FFF2-40B4-BE49-F238E27FC236}">
                <a16:creationId xmlns:a16="http://schemas.microsoft.com/office/drawing/2014/main" id="{A42DF282-FECF-CCC2-3AC5-C9C1F5C77A24}"/>
              </a:ext>
            </a:extLst>
          </p:cNvPr>
          <p:cNvSpPr txBox="1"/>
          <p:nvPr/>
        </p:nvSpPr>
        <p:spPr>
          <a:xfrm>
            <a:off x="668088" y="553453"/>
            <a:ext cx="2737441" cy="1754326"/>
          </a:xfrm>
          <a:prstGeom prst="rect">
            <a:avLst/>
          </a:prstGeom>
          <a:noFill/>
        </p:spPr>
        <p:txBody>
          <a:bodyPr wrap="square" rtlCol="0">
            <a:spAutoFit/>
          </a:bodyPr>
          <a:lstStyle/>
          <a:p>
            <a:r>
              <a:rPr lang="en-GB" sz="5400" b="1" u="sng">
                <a:latin typeface="Dreaming Outloud Pro" panose="03050502040302030504" pitchFamily="66" charset="0"/>
                <a:cs typeface="Dreaming Outloud Pro" panose="03050502040302030504" pitchFamily="66" charset="0"/>
              </a:rPr>
              <a:t>Our Drivers: </a:t>
            </a:r>
          </a:p>
        </p:txBody>
      </p:sp>
    </p:spTree>
    <p:extLst>
      <p:ext uri="{BB962C8B-B14F-4D97-AF65-F5344CB8AC3E}">
        <p14:creationId xmlns:p14="http://schemas.microsoft.com/office/powerpoint/2010/main" val="2869508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357C5D-1A38-159D-3D31-1D5756D27EEB}"/>
              </a:ext>
            </a:extLst>
          </p:cNvPr>
          <p:cNvSpPr txBox="1"/>
          <p:nvPr/>
        </p:nvSpPr>
        <p:spPr>
          <a:xfrm>
            <a:off x="144922" y="566309"/>
            <a:ext cx="11532918" cy="2496324"/>
          </a:xfrm>
          <a:prstGeom prst="rect">
            <a:avLst/>
          </a:prstGeom>
          <a:noFill/>
        </p:spPr>
        <p:txBody>
          <a:bodyPr wrap="square">
            <a:spAutoFit/>
          </a:bodyPr>
          <a:lstStyle/>
          <a:p>
            <a:pPr algn="just">
              <a:spcAft>
                <a:spcPts val="1034"/>
              </a:spcAft>
            </a:pPr>
            <a:r>
              <a:rPr lang="en-GB" sz="2326" kern="100" dirty="0">
                <a:latin typeface="Dreaming Outloud Pro" panose="03050502040302030504" pitchFamily="66" charset="0"/>
                <a:ea typeface="Aptos" panose="020B0004020202020204" pitchFamily="34" charset="0"/>
                <a:cs typeface="Dreaming Outloud Pro" panose="03050502040302030504" pitchFamily="66" charset="0"/>
              </a:rPr>
              <a:t>At Parkstone Primary School, Personal Development is about how well children are supported to become confident, independent, respectful, healthy and active members of their community. In EYFS this is woven through daily practice, relationships, routines, behaviour expectations, wellbeing support and opportunities to develop character.</a:t>
            </a:r>
          </a:p>
          <a:p>
            <a:pPr algn="just">
              <a:spcAft>
                <a:spcPts val="1034"/>
              </a:spcAft>
            </a:pPr>
            <a:endParaRPr lang="en-GB" sz="2326" kern="100" dirty="0">
              <a:latin typeface="Dreaming Outloud Pro" panose="03050502040302030504" pitchFamily="66" charset="0"/>
              <a:ea typeface="Aptos" panose="020B0004020202020204" pitchFamily="34" charset="0"/>
              <a:cs typeface="Dreaming Outloud Pro" panose="03050502040302030504" pitchFamily="66" charset="0"/>
            </a:endParaRPr>
          </a:p>
          <a:p>
            <a:pPr algn="just">
              <a:spcAft>
                <a:spcPts val="1034"/>
              </a:spcAft>
            </a:pPr>
            <a:r>
              <a:rPr lang="en-GB" sz="2326" u="sng" kern="100" dirty="0">
                <a:latin typeface="Dreaming Outloud Pro" panose="03050502040302030504" pitchFamily="66" charset="0"/>
                <a:ea typeface="Aptos" panose="020B0004020202020204" pitchFamily="34" charset="0"/>
                <a:cs typeface="Dreaming Outloud Pro" panose="03050502040302030504" pitchFamily="66" charset="0"/>
              </a:rPr>
              <a:t>Personal Development in EYFS</a:t>
            </a:r>
            <a:endParaRPr lang="en-GB" sz="1551" u="sng" kern="100" dirty="0">
              <a:latin typeface="Dreaming Outloud Pro" panose="03050502040302030504" pitchFamily="66" charset="0"/>
              <a:ea typeface="Aptos" panose="020B0004020202020204" pitchFamily="34" charset="0"/>
              <a:cs typeface="Dreaming Outloud Pro" panose="03050502040302030504" pitchFamily="66" charset="0"/>
            </a:endParaRPr>
          </a:p>
        </p:txBody>
      </p:sp>
      <p:graphicFrame>
        <p:nvGraphicFramePr>
          <p:cNvPr id="8" name="Table 7">
            <a:extLst>
              <a:ext uri="{FF2B5EF4-FFF2-40B4-BE49-F238E27FC236}">
                <a16:creationId xmlns:a16="http://schemas.microsoft.com/office/drawing/2014/main" id="{E792E69A-E0B1-82ED-FB47-410647D0A28D}"/>
              </a:ext>
            </a:extLst>
          </p:cNvPr>
          <p:cNvGraphicFramePr>
            <a:graphicFrameLocks noGrp="1"/>
          </p:cNvGraphicFramePr>
          <p:nvPr>
            <p:extLst>
              <p:ext uri="{D42A27DB-BD31-4B8C-83A1-F6EECF244321}">
                <p14:modId xmlns:p14="http://schemas.microsoft.com/office/powerpoint/2010/main" val="4107479286"/>
              </p:ext>
            </p:extLst>
          </p:nvPr>
        </p:nvGraphicFramePr>
        <p:xfrm>
          <a:off x="187005" y="3200776"/>
          <a:ext cx="12321032" cy="6158288"/>
        </p:xfrm>
        <a:graphic>
          <a:graphicData uri="http://schemas.openxmlformats.org/drawingml/2006/table">
            <a:tbl>
              <a:tblPr firstRow="1" firstCol="1" bandRow="1">
                <a:tableStyleId>{5940675A-B579-460E-94D1-54222C63F5DA}</a:tableStyleId>
              </a:tblPr>
              <a:tblGrid>
                <a:gridCol w="3268870">
                  <a:extLst>
                    <a:ext uri="{9D8B030D-6E8A-4147-A177-3AD203B41FA5}">
                      <a16:colId xmlns:a16="http://schemas.microsoft.com/office/drawing/2014/main" val="3923619320"/>
                    </a:ext>
                  </a:extLst>
                </a:gridCol>
                <a:gridCol w="4945151">
                  <a:extLst>
                    <a:ext uri="{9D8B030D-6E8A-4147-A177-3AD203B41FA5}">
                      <a16:colId xmlns:a16="http://schemas.microsoft.com/office/drawing/2014/main" val="3098547136"/>
                    </a:ext>
                  </a:extLst>
                </a:gridCol>
                <a:gridCol w="4107011">
                  <a:extLst>
                    <a:ext uri="{9D8B030D-6E8A-4147-A177-3AD203B41FA5}">
                      <a16:colId xmlns:a16="http://schemas.microsoft.com/office/drawing/2014/main" val="1344006362"/>
                    </a:ext>
                  </a:extLst>
                </a:gridCol>
              </a:tblGrid>
              <a:tr h="331283">
                <a:tc>
                  <a:txBody>
                    <a:bodyPr/>
                    <a:lstStyle/>
                    <a:p>
                      <a:pPr algn="ct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Area of Personal Development</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6">
                        <a:lumMod val="20000"/>
                        <a:lumOff val="80000"/>
                      </a:schemeClr>
                    </a:solidFill>
                  </a:tcPr>
                </a:tc>
                <a:tc>
                  <a:txBody>
                    <a:bodyPr/>
                    <a:lstStyle/>
                    <a:p>
                      <a:pPr algn="ct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What We Do in EYFS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4">
                        <a:lumMod val="20000"/>
                        <a:lumOff val="80000"/>
                      </a:schemeClr>
                    </a:solidFill>
                  </a:tcPr>
                </a:tc>
                <a:tc>
                  <a:txBody>
                    <a:bodyPr/>
                    <a:lstStyle/>
                    <a:p>
                      <a:pPr algn="ct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Impact on Children</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5">
                        <a:lumMod val="20000"/>
                        <a:lumOff val="80000"/>
                      </a:schemeClr>
                    </a:solidFill>
                  </a:tcPr>
                </a:tc>
                <a:extLst>
                  <a:ext uri="{0D108BD9-81ED-4DB2-BD59-A6C34878D82A}">
                    <a16:rowId xmlns:a16="http://schemas.microsoft.com/office/drawing/2014/main" val="1021062773"/>
                  </a:ext>
                </a:extLst>
              </a:tr>
              <a:tr h="965455">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Personal, Social and Emotional Development (PSED)</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Daily circle times, staff/pupil relationships, emotional coaching, feelings discussions, friendship support and restorative conversations.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Children develop confidence, resilience, self-regulation and positive relationships.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2903289419"/>
                  </a:ext>
                </a:extLst>
              </a:tr>
              <a:tr h="965455">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Building Independence</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Self-selection of play based learning, self-care routines, choosing resources, tidying up, managing belongings and selecting challenges independently.</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 become increasingly independent and take responsibility for themselves and their learning.</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4075706221"/>
                  </a:ext>
                </a:extLst>
              </a:tr>
              <a:tr h="965455">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Managing Feelings and Behaviour</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Visual supports, behaviour modelling, clear routines, zones of regulation, social stories and positive reinforcement.</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 understand expectations, regulate emotions and make positive choices.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2997634668"/>
                  </a:ext>
                </a:extLst>
              </a:tr>
              <a:tr h="648369">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Communication and Relationships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Partner work, turn-taking games, collaborative play and supported conversations.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 learn to listen, communicate effectively and work with others.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2151169539"/>
                  </a:ext>
                </a:extLst>
              </a:tr>
              <a:tr h="965455">
                <a:tc>
                  <a:txBody>
                    <a:bodyPr/>
                    <a:lstStyle/>
                    <a:p>
                      <a:pPr lvl="0">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Physical Health and Wellbeing</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Daily outdoor play, gross motor provision, fine motor activities, healthy eating discussions and rest opportunities where needed.</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Children understand healthy lifestyles and develop physical wellbeing.</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2795982056"/>
                  </a:ext>
                </a:extLst>
              </a:tr>
              <a:tr h="957525">
                <a:tc>
                  <a:txBody>
                    <a:bodyPr/>
                    <a:lstStyle/>
                    <a:p>
                      <a:pPr lvl="0">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Mental Health and Emotional Wellbeing</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Trusted adults, nurture support, wellbeing check-ins, calm spaces, emotional literacy activities and trauma informed nurture activities.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Children feel safe, valued and able to express their emotions appropriately.</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3132631133"/>
                  </a:ext>
                </a:extLst>
              </a:tr>
            </a:tbl>
          </a:graphicData>
        </a:graphic>
      </p:graphicFrame>
      <p:pic>
        <p:nvPicPr>
          <p:cNvPr id="11" name="Picture 10">
            <a:extLst>
              <a:ext uri="{FF2B5EF4-FFF2-40B4-BE49-F238E27FC236}">
                <a16:creationId xmlns:a16="http://schemas.microsoft.com/office/drawing/2014/main" id="{BE72FC51-4561-7E74-CB7B-FBEBFA71E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1340" y="473629"/>
            <a:ext cx="739875" cy="764537"/>
          </a:xfrm>
          <a:prstGeom prst="rect">
            <a:avLst/>
          </a:prstGeom>
        </p:spPr>
      </p:pic>
    </p:spTree>
    <p:extLst>
      <p:ext uri="{BB962C8B-B14F-4D97-AF65-F5344CB8AC3E}">
        <p14:creationId xmlns:p14="http://schemas.microsoft.com/office/powerpoint/2010/main" val="2067302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BBF2190-1710-B90A-8E40-DD3F6949ECE5}"/>
              </a:ext>
            </a:extLst>
          </p:cNvPr>
          <p:cNvGraphicFramePr>
            <a:graphicFrameLocks noGrp="1"/>
          </p:cNvGraphicFramePr>
          <p:nvPr>
            <p:extLst>
              <p:ext uri="{D42A27DB-BD31-4B8C-83A1-F6EECF244321}">
                <p14:modId xmlns:p14="http://schemas.microsoft.com/office/powerpoint/2010/main" val="3642834349"/>
              </p:ext>
            </p:extLst>
          </p:nvPr>
        </p:nvGraphicFramePr>
        <p:xfrm>
          <a:off x="110385" y="1435550"/>
          <a:ext cx="12580831" cy="7729354"/>
        </p:xfrm>
        <a:graphic>
          <a:graphicData uri="http://schemas.openxmlformats.org/drawingml/2006/table">
            <a:tbl>
              <a:tblPr firstRow="1" firstCol="1" bandRow="1">
                <a:tableStyleId>{5940675A-B579-460E-94D1-54222C63F5DA}</a:tableStyleId>
              </a:tblPr>
              <a:tblGrid>
                <a:gridCol w="2980438">
                  <a:extLst>
                    <a:ext uri="{9D8B030D-6E8A-4147-A177-3AD203B41FA5}">
                      <a16:colId xmlns:a16="http://schemas.microsoft.com/office/drawing/2014/main" val="2143633047"/>
                    </a:ext>
                  </a:extLst>
                </a:gridCol>
                <a:gridCol w="5406783">
                  <a:extLst>
                    <a:ext uri="{9D8B030D-6E8A-4147-A177-3AD203B41FA5}">
                      <a16:colId xmlns:a16="http://schemas.microsoft.com/office/drawing/2014/main" val="2844604053"/>
                    </a:ext>
                  </a:extLst>
                </a:gridCol>
                <a:gridCol w="4193610">
                  <a:extLst>
                    <a:ext uri="{9D8B030D-6E8A-4147-A177-3AD203B41FA5}">
                      <a16:colId xmlns:a16="http://schemas.microsoft.com/office/drawing/2014/main" val="3071213902"/>
                    </a:ext>
                  </a:extLst>
                </a:gridCol>
              </a:tblGrid>
              <a:tr h="331283">
                <a:tc>
                  <a:txBody>
                    <a:bodyPr/>
                    <a:lstStyle/>
                    <a:p>
                      <a:pPr algn="ct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Area of Personal Development</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6">
                        <a:lumMod val="20000"/>
                        <a:lumOff val="80000"/>
                      </a:schemeClr>
                    </a:solidFill>
                  </a:tcPr>
                </a:tc>
                <a:tc>
                  <a:txBody>
                    <a:bodyPr/>
                    <a:lstStyle/>
                    <a:p>
                      <a:pPr algn="ct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What We Do in EYFS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4">
                        <a:lumMod val="20000"/>
                        <a:lumOff val="80000"/>
                      </a:schemeClr>
                    </a:solidFill>
                  </a:tcPr>
                </a:tc>
                <a:tc>
                  <a:txBody>
                    <a:bodyPr/>
                    <a:lstStyle/>
                    <a:p>
                      <a:pPr algn="ct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Impact on Children</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5">
                        <a:lumMod val="20000"/>
                        <a:lumOff val="80000"/>
                      </a:schemeClr>
                    </a:solidFill>
                  </a:tcPr>
                </a:tc>
                <a:extLst>
                  <a:ext uri="{0D108BD9-81ED-4DB2-BD59-A6C34878D82A}">
                    <a16:rowId xmlns:a16="http://schemas.microsoft.com/office/drawing/2014/main" val="397542424"/>
                  </a:ext>
                </a:extLst>
              </a:tr>
              <a:tr h="957525">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Understanding Diversity and Inclusion</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Diverse books, celebrations of different cultures, learning about families, British Values and valuing individual differences.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Children develop respect, tolerance and understanding of others.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1523472358"/>
                  </a:ext>
                </a:extLst>
              </a:tr>
              <a:tr h="640439">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British Values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Democracy through voting, class rules, sharing, taking turns, respecting others and learning right from wrong.</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 begin to understand life in modern Britain and become responsible citizens.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2266155009"/>
                  </a:ext>
                </a:extLst>
              </a:tr>
              <a:tr h="957525">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Community and Wider Experiences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Visitors to school, educational visits, community walks, links with local services and participation in school events.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 develop awareness of the wider world and their place within it.</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3372321576"/>
                  </a:ext>
                </a:extLst>
              </a:tr>
              <a:tr h="957525">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Character Development</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Encouraging perseverance, problem-solving, determination, teamwork and celebrating effort as well as achievement.</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 develop resilience and a positive attitude towards challenge.</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1017431085"/>
                  </a:ext>
                </a:extLst>
              </a:tr>
              <a:tr h="957525">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Online Safety</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Age-appropriate discussions about technology, using devices safely with adult support and understanding trusted adults.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Children begin to understand how to stay safe online.</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3760674881"/>
                  </a:ext>
                </a:extLst>
              </a:tr>
              <a:tr h="957525">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Transition Support</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Home visits, stay-and-play sessions, transition books (when needed), meetings with families and links with, feeder nurseries and Year 1.</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Children feel secure and confident during periods of change.</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4197713881"/>
                  </a:ext>
                </a:extLst>
              </a:tr>
              <a:tr h="640439">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Attendance and Belonging</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Strong home-school relationships, celebrating attendance and ensuring every child feels included.</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Children develop a sense of belonging and engagement with school life.</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1988490289"/>
                  </a:ext>
                </a:extLst>
              </a:tr>
              <a:tr h="957525">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SEND and Individual Needs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Individual provision, visual timetables, targeted interventions and close partnership with families and outside agencies.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All children are supported to achieve their potential and participate fully.</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8344" marB="8344" anchor="ctr"/>
                </a:tc>
                <a:extLst>
                  <a:ext uri="{0D108BD9-81ED-4DB2-BD59-A6C34878D82A}">
                    <a16:rowId xmlns:a16="http://schemas.microsoft.com/office/drawing/2014/main" val="3457465280"/>
                  </a:ext>
                </a:extLst>
              </a:tr>
            </a:tbl>
          </a:graphicData>
        </a:graphic>
      </p:graphicFrame>
      <p:pic>
        <p:nvPicPr>
          <p:cNvPr id="6" name="Picture 5">
            <a:extLst>
              <a:ext uri="{FF2B5EF4-FFF2-40B4-BE49-F238E27FC236}">
                <a16:creationId xmlns:a16="http://schemas.microsoft.com/office/drawing/2014/main" id="{33C8BDBD-F501-C899-708C-DB8DAC5CFC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1340" y="473629"/>
            <a:ext cx="739875" cy="764537"/>
          </a:xfrm>
          <a:prstGeom prst="rect">
            <a:avLst/>
          </a:prstGeom>
        </p:spPr>
      </p:pic>
      <p:sp>
        <p:nvSpPr>
          <p:cNvPr id="8" name="TextBox 7">
            <a:extLst>
              <a:ext uri="{FF2B5EF4-FFF2-40B4-BE49-F238E27FC236}">
                <a16:creationId xmlns:a16="http://schemas.microsoft.com/office/drawing/2014/main" id="{E7436D88-2517-8703-C33A-8B1C2260484C}"/>
              </a:ext>
            </a:extLst>
          </p:cNvPr>
          <p:cNvSpPr txBox="1"/>
          <p:nvPr/>
        </p:nvSpPr>
        <p:spPr>
          <a:xfrm>
            <a:off x="288185" y="630771"/>
            <a:ext cx="6400800" cy="450251"/>
          </a:xfrm>
          <a:prstGeom prst="rect">
            <a:avLst/>
          </a:prstGeom>
          <a:noFill/>
        </p:spPr>
        <p:txBody>
          <a:bodyPr wrap="square">
            <a:spAutoFit/>
          </a:bodyPr>
          <a:lstStyle/>
          <a:p>
            <a:pPr>
              <a:spcAft>
                <a:spcPts val="1034"/>
              </a:spcAft>
            </a:pPr>
            <a:r>
              <a:rPr lang="en-GB" sz="2326" u="sng" kern="100" dirty="0">
                <a:latin typeface="Dreaming Outloud Pro" panose="03050502040302030504" pitchFamily="66" charset="0"/>
                <a:ea typeface="Aptos" panose="020B0004020202020204" pitchFamily="34" charset="0"/>
                <a:cs typeface="Dreaming Outloud Pro" panose="03050502040302030504" pitchFamily="66" charset="0"/>
              </a:rPr>
              <a:t>Personal Development in EYFS (continued)</a:t>
            </a:r>
            <a:endParaRPr lang="en-GB" sz="1551" u="sng" kern="100" dirty="0">
              <a:latin typeface="Dreaming Outloud Pro" panose="03050502040302030504" pitchFamily="66" charset="0"/>
              <a:ea typeface="Aptos" panose="020B0004020202020204" pitchFamily="34" charset="0"/>
              <a:cs typeface="Dreaming Outloud Pro" panose="03050502040302030504" pitchFamily="66" charset="0"/>
            </a:endParaRPr>
          </a:p>
        </p:txBody>
      </p:sp>
    </p:spTree>
    <p:extLst>
      <p:ext uri="{BB962C8B-B14F-4D97-AF65-F5344CB8AC3E}">
        <p14:creationId xmlns:p14="http://schemas.microsoft.com/office/powerpoint/2010/main" val="239457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78D7A2-15BC-162A-7DF4-36CC48AA0210}"/>
              </a:ext>
            </a:extLst>
          </p:cNvPr>
          <p:cNvSpPr txBox="1"/>
          <p:nvPr/>
        </p:nvSpPr>
        <p:spPr>
          <a:xfrm>
            <a:off x="737105" y="719947"/>
            <a:ext cx="11327390" cy="2597762"/>
          </a:xfrm>
          <a:prstGeom prst="rect">
            <a:avLst/>
          </a:prstGeom>
          <a:noFill/>
        </p:spPr>
        <p:txBody>
          <a:bodyPr wrap="square">
            <a:spAutoFit/>
          </a:bodyPr>
          <a:lstStyle/>
          <a:p>
            <a:pPr algn="just">
              <a:spcAft>
                <a:spcPts val="1034"/>
              </a:spcAft>
            </a:pPr>
            <a:r>
              <a:rPr lang="en-GB" sz="2326" kern="100" dirty="0">
                <a:latin typeface="Dreaming Outloud Pro" panose="03050502040302030504" pitchFamily="66" charset="0"/>
                <a:ea typeface="Aptos" panose="020B0004020202020204" pitchFamily="34" charset="0"/>
                <a:cs typeface="Dreaming Outloud Pro" panose="03050502040302030504" pitchFamily="66" charset="0"/>
              </a:rPr>
              <a:t>Personal development is embedded throughout our EYFS curriculum and daily practice. We prioritise children's emotional wellbeing, independence, resilience and social skills. Through high-quality relationships, carefully planned experiences and strong partnerships with families, children develop confidence, respect for others and the skills needed to become active, healthy and successful learners. Personal development is not taught as a standalone subject but is woven through all aspects of our provision and curriculum.</a:t>
            </a:r>
            <a:endParaRPr lang="en-GB" sz="1551" kern="100" dirty="0">
              <a:latin typeface="Dreaming Outloud Pro" panose="03050502040302030504" pitchFamily="66" charset="0"/>
              <a:ea typeface="Aptos" panose="020B0004020202020204" pitchFamily="34" charset="0"/>
              <a:cs typeface="Dreaming Outloud Pro" panose="03050502040302030504" pitchFamily="66" charset="0"/>
            </a:endParaRPr>
          </a:p>
        </p:txBody>
      </p:sp>
      <p:pic>
        <p:nvPicPr>
          <p:cNvPr id="7" name="Picture 6">
            <a:extLst>
              <a:ext uri="{FF2B5EF4-FFF2-40B4-BE49-F238E27FC236}">
                <a16:creationId xmlns:a16="http://schemas.microsoft.com/office/drawing/2014/main" id="{A9F9EF99-34DB-CE29-B723-169070264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51340" y="473629"/>
            <a:ext cx="739875" cy="764537"/>
          </a:xfrm>
          <a:prstGeom prst="rect">
            <a:avLst/>
          </a:prstGeom>
        </p:spPr>
      </p:pic>
      <p:graphicFrame>
        <p:nvGraphicFramePr>
          <p:cNvPr id="8" name="Table 7">
            <a:extLst>
              <a:ext uri="{FF2B5EF4-FFF2-40B4-BE49-F238E27FC236}">
                <a16:creationId xmlns:a16="http://schemas.microsoft.com/office/drawing/2014/main" id="{160E50F3-3D2D-B8D4-0CDB-EE7EB7A3FCE7}"/>
              </a:ext>
            </a:extLst>
          </p:cNvPr>
          <p:cNvGraphicFramePr>
            <a:graphicFrameLocks noGrp="1"/>
          </p:cNvGraphicFramePr>
          <p:nvPr>
            <p:extLst>
              <p:ext uri="{D42A27DB-BD31-4B8C-83A1-F6EECF244321}">
                <p14:modId xmlns:p14="http://schemas.microsoft.com/office/powerpoint/2010/main" val="400493061"/>
              </p:ext>
            </p:extLst>
          </p:nvPr>
        </p:nvGraphicFramePr>
        <p:xfrm>
          <a:off x="880111" y="3410215"/>
          <a:ext cx="11041378" cy="4273410"/>
        </p:xfrm>
        <a:graphic>
          <a:graphicData uri="http://schemas.openxmlformats.org/drawingml/2006/table">
            <a:tbl>
              <a:tblPr firstRow="1" firstCol="1" bandRow="1">
                <a:tableStyleId>{5940675A-B579-460E-94D1-54222C63F5DA}</a:tableStyleId>
              </a:tblPr>
              <a:tblGrid>
                <a:gridCol w="5520689">
                  <a:extLst>
                    <a:ext uri="{9D8B030D-6E8A-4147-A177-3AD203B41FA5}">
                      <a16:colId xmlns:a16="http://schemas.microsoft.com/office/drawing/2014/main" val="3707060839"/>
                    </a:ext>
                  </a:extLst>
                </a:gridCol>
                <a:gridCol w="5520689">
                  <a:extLst>
                    <a:ext uri="{9D8B030D-6E8A-4147-A177-3AD203B41FA5}">
                      <a16:colId xmlns:a16="http://schemas.microsoft.com/office/drawing/2014/main" val="2725048744"/>
                    </a:ext>
                  </a:extLst>
                </a:gridCol>
              </a:tblGrid>
              <a:tr h="331283">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Evidence</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6">
                        <a:lumMod val="20000"/>
                        <a:lumOff val="80000"/>
                      </a:schemeClr>
                    </a:solidFill>
                  </a:tcP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Examples</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solidFill>
                      <a:schemeClr val="accent4">
                        <a:lumMod val="20000"/>
                        <a:lumOff val="80000"/>
                      </a:schemeClr>
                    </a:solidFill>
                  </a:tcPr>
                </a:tc>
                <a:extLst>
                  <a:ext uri="{0D108BD9-81ED-4DB2-BD59-A6C34878D82A}">
                    <a16:rowId xmlns:a16="http://schemas.microsoft.com/office/drawing/2014/main" val="202712200"/>
                  </a:ext>
                </a:extLst>
              </a:tr>
              <a:tr h="648369">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Learning Environment</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Visual timetables, feelings displays, class rules, diverse resources and books.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3409445382"/>
                  </a:ext>
                </a:extLst>
              </a:tr>
              <a:tr h="648369">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Children's Behaviour</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Positive relationships, cooperation, independence and engagement.</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4123470318"/>
                  </a:ext>
                </a:extLst>
              </a:tr>
              <a:tr h="648369">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Planning and Provision</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PSED opportunities, British Values, community experiences and wellbeing activities.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4227098427"/>
                  </a:ext>
                </a:extLst>
              </a:tr>
              <a:tr h="648369">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Pupil Voice</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Children discussing feelings, friendships, choices and school experiences.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2267106577"/>
                  </a:ext>
                </a:extLst>
              </a:tr>
              <a:tr h="648369">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Parental Partnerships</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Parent workshops, communication systems and shared learning.</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3665716714"/>
                  </a:ext>
                </a:extLst>
              </a:tr>
              <a:tr h="648369">
                <a:tc>
                  <a:txBody>
                    <a:bodyPr/>
                    <a:lstStyle/>
                    <a:p>
                      <a:pPr>
                        <a:lnSpc>
                          <a:spcPct val="115000"/>
                        </a:lnSpc>
                        <a:spcAft>
                          <a:spcPts val="800"/>
                        </a:spcAft>
                        <a:buNone/>
                      </a:pPr>
                      <a:r>
                        <a:rPr lang="en-GB" sz="1800" kern="100">
                          <a:effectLst/>
                          <a:latin typeface="Dreaming Outloud Pro" panose="03050502040302030504" pitchFamily="66" charset="0"/>
                          <a:cs typeface="Dreaming Outloud Pro" panose="03050502040302030504" pitchFamily="66" charset="0"/>
                        </a:rPr>
                        <a:t>SEND Practice</a:t>
                      </a:r>
                      <a:endParaRPr lang="en-GB" sz="1800" kern="10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tc>
                  <a:txBody>
                    <a:bodyPr/>
                    <a:lstStyle/>
                    <a:p>
                      <a:pPr>
                        <a:lnSpc>
                          <a:spcPct val="115000"/>
                        </a:lnSpc>
                        <a:spcAft>
                          <a:spcPts val="800"/>
                        </a:spcAft>
                        <a:buNone/>
                      </a:pPr>
                      <a:r>
                        <a:rPr lang="en-GB" sz="1800" kern="100" dirty="0">
                          <a:effectLst/>
                          <a:latin typeface="Dreaming Outloud Pro" panose="03050502040302030504" pitchFamily="66" charset="0"/>
                          <a:cs typeface="Dreaming Outloud Pro" panose="03050502040302030504" pitchFamily="66" charset="0"/>
                        </a:rPr>
                        <a:t>Individual support plans, visual aids and personalised provision.</a:t>
                      </a:r>
                      <a:endParaRPr lang="en-GB" sz="1800" kern="100" dirty="0">
                        <a:effectLst/>
                        <a:latin typeface="Dreaming Outloud Pro" panose="03050502040302030504" pitchFamily="66" charset="0"/>
                        <a:ea typeface="Aptos" panose="020B0004020202020204" pitchFamily="34" charset="0"/>
                        <a:cs typeface="Dreaming Outloud Pro" panose="03050502040302030504" pitchFamily="66" charset="0"/>
                      </a:endParaRPr>
                    </a:p>
                  </a:txBody>
                  <a:tcPr marL="46523" marR="46523" marT="12309" marB="12309" anchor="ctr"/>
                </a:tc>
                <a:extLst>
                  <a:ext uri="{0D108BD9-81ED-4DB2-BD59-A6C34878D82A}">
                    <a16:rowId xmlns:a16="http://schemas.microsoft.com/office/drawing/2014/main" val="3536793873"/>
                  </a:ext>
                </a:extLst>
              </a:tr>
            </a:tbl>
          </a:graphicData>
        </a:graphic>
      </p:graphicFrame>
    </p:spTree>
    <p:extLst>
      <p:ext uri="{BB962C8B-B14F-4D97-AF65-F5344CB8AC3E}">
        <p14:creationId xmlns:p14="http://schemas.microsoft.com/office/powerpoint/2010/main" val="3297569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175865" y="330200"/>
            <a:ext cx="3137026" cy="5505116"/>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1200" b="1" u="sng">
                <a:solidFill>
                  <a:schemeClr val="tx1"/>
                </a:solidFill>
                <a:latin typeface="Dreaming Outloud Pro" panose="03050502040302030504" pitchFamily="66" charset="0"/>
                <a:cs typeface="Dreaming Outloud Pro" panose="03050502040302030504" pitchFamily="66" charset="0"/>
              </a:rPr>
              <a:t>Enrichment and Cultural Capital</a:t>
            </a:r>
          </a:p>
          <a:p>
            <a:pPr algn="ctr"/>
            <a:endParaRPr lang="en-GB" sz="1200" b="1" u="sng">
              <a:solidFill>
                <a:schemeClr val="tx1"/>
              </a:solidFill>
              <a:latin typeface="Dreaming Outloud Pro" panose="03050502040302030504" pitchFamily="66" charset="0"/>
              <a:cs typeface="Dreaming Outloud Pro" panose="03050502040302030504" pitchFamily="66" charset="0"/>
            </a:endParaRPr>
          </a:p>
          <a:p>
            <a:pPr algn="just"/>
            <a:r>
              <a:rPr lang="en-GB" sz="1200">
                <a:solidFill>
                  <a:schemeClr val="tx1"/>
                </a:solidFill>
                <a:latin typeface="Dreaming Outloud Pro" panose="03050502040302030504" pitchFamily="66" charset="0"/>
                <a:cs typeface="Dreaming Outloud Pro" panose="03050502040302030504" pitchFamily="66" charset="0"/>
              </a:rPr>
              <a:t>Our enrichment and cultural capital offer is carefully planned through our safeguarding calendar and wider curriculum. Pupils benefit from a wide range of experiences including regular school trips, leadership roles, pupil voice, sporting opportunities, visitors and community links. These experiences develop pupils’ knowledge of the wider world, celebrate diversity, promote British Values and build the social and cultural understanding they need to succeed.</a:t>
            </a:r>
          </a:p>
          <a:p>
            <a:pPr algn="ctr"/>
            <a:endParaRPr lang="en-GB" sz="1200" u="sng">
              <a:solidFill>
                <a:schemeClr val="tx1"/>
              </a:solidFill>
              <a:latin typeface="Dreaming Outloud Pro" panose="03050502040302030504" pitchFamily="66" charset="0"/>
              <a:cs typeface="Dreaming Outloud Pro" panose="03050502040302030504" pitchFamily="66" charset="0"/>
            </a:endParaRPr>
          </a:p>
          <a:p>
            <a:pPr algn="ctr"/>
            <a:r>
              <a:rPr lang="en-GB" sz="1200" u="sng">
                <a:solidFill>
                  <a:schemeClr val="tx1"/>
                </a:solidFill>
                <a:latin typeface="Dreaming Outloud Pro" panose="03050502040302030504" pitchFamily="66" charset="0"/>
                <a:cs typeface="Dreaming Outloud Pro" panose="03050502040302030504" pitchFamily="66" charset="0"/>
              </a:rPr>
              <a:t> </a:t>
            </a:r>
          </a:p>
          <a:p>
            <a:pPr algn="ctr"/>
            <a:endParaRPr lang="en-GB" sz="1200" b="1">
              <a:solidFill>
                <a:schemeClr val="tx1"/>
              </a:solidFill>
              <a:latin typeface="Dreaming Outloud Pro" panose="03050502040302030504" pitchFamily="66" charset="0"/>
              <a:cs typeface="Dreaming Outloud Pro" panose="03050502040302030504" pitchFamily="66" charset="0"/>
            </a:endParaRPr>
          </a:p>
        </p:txBody>
      </p:sp>
      <p:sp>
        <p:nvSpPr>
          <p:cNvPr id="8" name="Rounded Rectangle 7"/>
          <p:cNvSpPr/>
          <p:nvPr/>
        </p:nvSpPr>
        <p:spPr>
          <a:xfrm>
            <a:off x="3503588" y="330200"/>
            <a:ext cx="9122147" cy="9229881"/>
          </a:xfrm>
          <a:prstGeom prst="roundRect">
            <a:avLst/>
          </a:prstGeom>
          <a:ln w="57150">
            <a:solidFill>
              <a:srgbClr val="00B050"/>
            </a:solidFill>
          </a:ln>
        </p:spPr>
        <p:txBody>
          <a:bodyPr wrap="square">
            <a:spAutoFit/>
          </a:bodyPr>
          <a:lstStyle/>
          <a:p>
            <a:pPr algn="ctr">
              <a:lnSpc>
                <a:spcPct val="107000"/>
              </a:lnSpc>
            </a:pPr>
            <a:r>
              <a:rPr lang="en-GB" sz="1600" b="1" u="sng">
                <a:latin typeface="Dreaming Outloud Pro" panose="03050502040302030504" pitchFamily="66" charset="0"/>
                <a:ea typeface="Calibri" panose="020F0502020204030204" pitchFamily="34" charset="0"/>
                <a:cs typeface="Dreaming Outloud Pro" panose="03050502040302030504" pitchFamily="66" charset="0"/>
              </a:rPr>
              <a:t>What does this look like?</a:t>
            </a:r>
          </a:p>
          <a:p>
            <a:pPr>
              <a:lnSpc>
                <a:spcPct val="107000"/>
              </a:lnSpc>
            </a:pPr>
            <a:r>
              <a:rPr lang="en-GB" sz="1600" b="1" u="sng">
                <a:latin typeface="Dreaming Outloud Pro" panose="03050502040302030504" pitchFamily="66" charset="0"/>
                <a:ea typeface="Calibri" panose="020F0502020204030204" pitchFamily="34" charset="0"/>
                <a:cs typeface="Dreaming Outloud Pro" panose="03050502040302030504" pitchFamily="66" charset="0"/>
              </a:rPr>
              <a:t>Enrichment:</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School Trips</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Every class having at least one trip per term provides rich, experiential learning beyond the classroom.</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Clubs </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Pupil voice shaping free clubs ensures access, choice and engagement for all pupils.</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Sports Coaches </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Tigers Trust and Hull KR Specialist coaching, lunchtime and after‑school clubs extend physical education opportunities.</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 Hull Active Schools (Gold Award)</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Demonstrates sustained, high‑quality enrichment through sport and physical activity.</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 Whole School Events</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House events, themed days and shared experiences enrich school life and promote belonging.</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 Visitors</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Assemblies and workshops from external visitors widen pupils’ experiences and aspirations.</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 Ambassadors: Wellbeing, Reading, Attendance </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Leadership roles enrich pupils’ personal development and responsibility.</a:t>
            </a:r>
          </a:p>
          <a:p>
            <a:pPr marL="285750" indent="-285750">
              <a:lnSpc>
                <a:spcPct val="107000"/>
              </a:lnSpc>
              <a:buFont typeface="Arial" panose="020B0604020202020204" pitchFamily="34" charset="0"/>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Parkstone Jobs:</a:t>
            </a:r>
          </a:p>
          <a:p>
            <a:pPr>
              <a:lnSpc>
                <a:spcPct val="107000"/>
              </a:lnSpc>
            </a:pPr>
            <a:r>
              <a:rPr lang="en-GB" sz="1350">
                <a:latin typeface="Dreaming Outloud Pro" panose="03050502040302030504" pitchFamily="66" charset="0"/>
                <a:ea typeface="Calibri" panose="020F0502020204030204" pitchFamily="34" charset="0"/>
                <a:cs typeface="Dreaming Outloud Pro" panose="03050502040302030504" pitchFamily="66" charset="0"/>
              </a:rPr>
              <a:t>We offer a range of jobs for pupils to apply for including Lunchtime Supervisors and Distribution managers. </a:t>
            </a:r>
          </a:p>
          <a:p>
            <a:pPr>
              <a:lnSpc>
                <a:spcPct val="107000"/>
              </a:lnSpc>
            </a:pPr>
            <a:endParaRPr lang="en-GB" sz="135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600" b="1" u="sng">
                <a:latin typeface="Dreaming Outloud Pro" panose="03050502040302030504" pitchFamily="66" charset="0"/>
                <a:ea typeface="Calibri" panose="020F0502020204030204" pitchFamily="34" charset="0"/>
                <a:cs typeface="Dreaming Outloud Pro" panose="03050502040302030504" pitchFamily="66" charset="0"/>
              </a:rPr>
              <a:t>Cultural Capital</a:t>
            </a:r>
          </a:p>
          <a:p>
            <a:r>
              <a:rPr lang="en-GB" sz="1350">
                <a:latin typeface="Dreaming Outloud Pro" panose="03050502040302030504" pitchFamily="66" charset="0"/>
                <a:ea typeface="Calibri" panose="020F0502020204030204" pitchFamily="34" charset="0"/>
                <a:cs typeface="Dreaming Outloud Pro" panose="03050502040302030504" pitchFamily="66" charset="0"/>
              </a:rPr>
              <a:t>British Values</a:t>
            </a:r>
          </a:p>
          <a:p>
            <a:r>
              <a:rPr lang="en-GB" sz="1350">
                <a:latin typeface="Dreaming Outloud Pro" panose="03050502040302030504" pitchFamily="66" charset="0"/>
                <a:ea typeface="Calibri" panose="020F0502020204030204" pitchFamily="34" charset="0"/>
                <a:cs typeface="Dreaming Outloud Pro" panose="03050502040302030504" pitchFamily="66" charset="0"/>
              </a:rPr>
              <a:t>Carefully planned through the PSHE curriculum and embedded via The Parkstone Way.</a:t>
            </a:r>
          </a:p>
          <a:p>
            <a:endParaRPr lang="en-GB" sz="1350">
              <a:latin typeface="Dreaming Outloud Pro" panose="03050502040302030504" pitchFamily="66" charset="0"/>
              <a:ea typeface="Calibri" panose="020F0502020204030204" pitchFamily="34" charset="0"/>
              <a:cs typeface="Dreaming Outloud Pro" panose="03050502040302030504" pitchFamily="66" charset="0"/>
            </a:endParaRPr>
          </a:p>
          <a:p>
            <a:r>
              <a:rPr lang="en-GB" sz="1350">
                <a:latin typeface="Dreaming Outloud Pro" panose="03050502040302030504" pitchFamily="66" charset="0"/>
                <a:ea typeface="Calibri" panose="020F0502020204030204" pitchFamily="34" charset="0"/>
                <a:cs typeface="Dreaming Outloud Pro" panose="03050502040302030504" pitchFamily="66" charset="0"/>
              </a:rPr>
              <a:t>PSHE &amp; Religion and Worldviews Curriculum</a:t>
            </a:r>
          </a:p>
          <a:p>
            <a:r>
              <a:rPr lang="en-GB" sz="1350">
                <a:latin typeface="Dreaming Outloud Pro" panose="03050502040302030504" pitchFamily="66" charset="0"/>
                <a:ea typeface="Calibri" panose="020F0502020204030204" pitchFamily="34" charset="0"/>
                <a:cs typeface="Dreaming Outloud Pro" panose="03050502040302030504" pitchFamily="66" charset="0"/>
              </a:rPr>
              <a:t>Explicit curriculum drivers for understanding communities, diversity and societal norms.</a:t>
            </a:r>
          </a:p>
          <a:p>
            <a:endParaRPr lang="en-GB" sz="1350">
              <a:latin typeface="Dreaming Outloud Pro" panose="03050502040302030504" pitchFamily="66" charset="0"/>
              <a:ea typeface="Calibri" panose="020F0502020204030204" pitchFamily="34" charset="0"/>
              <a:cs typeface="Dreaming Outloud Pro" panose="03050502040302030504" pitchFamily="66" charset="0"/>
            </a:endParaRPr>
          </a:p>
          <a:p>
            <a:r>
              <a:rPr lang="en-GB" sz="1350">
                <a:latin typeface="Dreaming Outloud Pro" panose="03050502040302030504" pitchFamily="66" charset="0"/>
                <a:ea typeface="Calibri" panose="020F0502020204030204" pitchFamily="34" charset="0"/>
                <a:cs typeface="Dreaming Outloud Pro" panose="03050502040302030504" pitchFamily="66" charset="0"/>
              </a:rPr>
              <a:t>Celebrations (Cultural &amp; Religious)</a:t>
            </a:r>
          </a:p>
          <a:p>
            <a:r>
              <a:rPr lang="en-GB" sz="1350">
                <a:latin typeface="Dreaming Outloud Pro" panose="03050502040302030504" pitchFamily="66" charset="0"/>
                <a:ea typeface="Calibri" panose="020F0502020204030204" pitchFamily="34" charset="0"/>
                <a:cs typeface="Dreaming Outloud Pro" panose="03050502040302030504" pitchFamily="66" charset="0"/>
              </a:rPr>
              <a:t>Recognition and celebration of cultures within the school community builds inclusivity and awareness.</a:t>
            </a:r>
          </a:p>
          <a:p>
            <a:endParaRPr lang="en-GB" sz="1350">
              <a:latin typeface="Dreaming Outloud Pro" panose="03050502040302030504" pitchFamily="66" charset="0"/>
              <a:ea typeface="Calibri" panose="020F0502020204030204" pitchFamily="34" charset="0"/>
              <a:cs typeface="Dreaming Outloud Pro" panose="03050502040302030504" pitchFamily="66" charset="0"/>
            </a:endParaRPr>
          </a:p>
          <a:p>
            <a:r>
              <a:rPr lang="en-GB" sz="1350">
                <a:latin typeface="Dreaming Outloud Pro" panose="03050502040302030504" pitchFamily="66" charset="0"/>
                <a:ea typeface="Calibri" panose="020F0502020204030204" pitchFamily="34" charset="0"/>
                <a:cs typeface="Dreaming Outloud Pro" panose="03050502040302030504" pitchFamily="66" charset="0"/>
              </a:rPr>
              <a:t>Learning Attitudes</a:t>
            </a:r>
          </a:p>
          <a:p>
            <a:r>
              <a:rPr lang="en-GB" sz="1350">
                <a:latin typeface="Dreaming Outloud Pro" panose="03050502040302030504" pitchFamily="66" charset="0"/>
                <a:ea typeface="Calibri" panose="020F0502020204030204" pitchFamily="34" charset="0"/>
                <a:cs typeface="Dreaming Outloud Pro" panose="03050502040302030504" pitchFamily="66" charset="0"/>
              </a:rPr>
              <a:t>Pupil‑designed learning behaviours help children understand expectations, independence and resilience.</a:t>
            </a:r>
          </a:p>
          <a:p>
            <a:endParaRPr lang="en-GB" sz="1350">
              <a:latin typeface="Dreaming Outloud Pro" panose="03050502040302030504" pitchFamily="66" charset="0"/>
              <a:ea typeface="Calibri" panose="020F0502020204030204" pitchFamily="34" charset="0"/>
              <a:cs typeface="Dreaming Outloud Pro" panose="03050502040302030504" pitchFamily="66" charset="0"/>
            </a:endParaRPr>
          </a:p>
          <a:p>
            <a:r>
              <a:rPr lang="en-GB" sz="1350">
                <a:latin typeface="Dreaming Outloud Pro" panose="03050502040302030504" pitchFamily="66" charset="0"/>
                <a:ea typeface="Calibri" panose="020F0502020204030204" pitchFamily="34" charset="0"/>
                <a:cs typeface="Dreaming Outloud Pro" panose="03050502040302030504" pitchFamily="66" charset="0"/>
              </a:rPr>
              <a:t>School Council</a:t>
            </a:r>
          </a:p>
          <a:p>
            <a:r>
              <a:rPr lang="en-GB" sz="1350">
                <a:latin typeface="Dreaming Outloud Pro" panose="03050502040302030504" pitchFamily="66" charset="0"/>
                <a:ea typeface="Calibri" panose="020F0502020204030204" pitchFamily="34" charset="0"/>
                <a:cs typeface="Dreaming Outloud Pro" panose="03050502040302030504" pitchFamily="66" charset="0"/>
              </a:rPr>
              <a:t>Democratic participation, pupil voice and assembly leadership reflect key cultural capital skills.</a:t>
            </a:r>
          </a:p>
          <a:p>
            <a:endParaRPr lang="en-GB" sz="1350">
              <a:latin typeface="Dreaming Outloud Pro" panose="03050502040302030504" pitchFamily="66" charset="0"/>
              <a:ea typeface="Calibri" panose="020F0502020204030204" pitchFamily="34" charset="0"/>
              <a:cs typeface="Dreaming Outloud Pro" panose="03050502040302030504" pitchFamily="66" charset="0"/>
            </a:endParaRPr>
          </a:p>
          <a:p>
            <a:r>
              <a:rPr lang="en-GB" sz="1350">
                <a:latin typeface="Dreaming Outloud Pro" panose="03050502040302030504" pitchFamily="66" charset="0"/>
                <a:ea typeface="Calibri" panose="020F0502020204030204" pitchFamily="34" charset="0"/>
                <a:cs typeface="Dreaming Outloud Pro" panose="03050502040302030504" pitchFamily="66" charset="0"/>
              </a:rPr>
              <a:t>Safeguarding Calendar</a:t>
            </a:r>
          </a:p>
          <a:p>
            <a:r>
              <a:rPr lang="en-GB" sz="1350">
                <a:latin typeface="Dreaming Outloud Pro" panose="03050502040302030504" pitchFamily="66" charset="0"/>
                <a:ea typeface="Calibri" panose="020F0502020204030204" pitchFamily="34" charset="0"/>
                <a:cs typeface="Dreaming Outloud Pro" panose="03050502040302030504" pitchFamily="66" charset="0"/>
              </a:rPr>
              <a:t>Structured exposure to themes such as online safety, respect, equality and British Values.</a:t>
            </a:r>
          </a:p>
        </p:txBody>
      </p:sp>
    </p:spTree>
    <p:extLst>
      <p:ext uri="{BB962C8B-B14F-4D97-AF65-F5344CB8AC3E}">
        <p14:creationId xmlns:p14="http://schemas.microsoft.com/office/powerpoint/2010/main" val="2732318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23744" y="228600"/>
            <a:ext cx="8409556" cy="8867274"/>
          </a:xfrm>
          <a:prstGeom prst="roundRect">
            <a:avLst/>
          </a:prstGeom>
          <a:noFill/>
          <a:ln w="28575">
            <a:solidFill>
              <a:srgbClr val="00B050"/>
            </a:solidFill>
          </a:ln>
        </p:spPr>
        <p:style>
          <a:lnRef idx="2">
            <a:schemeClr val="accent2"/>
          </a:lnRef>
          <a:fillRef idx="1">
            <a:schemeClr val="lt1"/>
          </a:fillRef>
          <a:effectRef idx="0">
            <a:schemeClr val="accent2"/>
          </a:effectRef>
          <a:fontRef idx="minor">
            <a:schemeClr val="dk1"/>
          </a:fontRef>
        </p:style>
        <p:txBody>
          <a:bodyPr>
            <a:noAutofit/>
          </a:bodyPr>
          <a:lstStyle/>
          <a:p>
            <a:pPr marL="0" indent="0" algn="ctr">
              <a:lnSpc>
                <a:spcPct val="107000"/>
              </a:lnSpc>
              <a:buNone/>
            </a:pPr>
            <a:r>
              <a:rPr lang="en-GB" sz="1350" b="1">
                <a:latin typeface="Dreaming Outloud Pro" panose="03050502040302030504" pitchFamily="66" charset="0"/>
                <a:ea typeface="Calibri" panose="020F0502020204030204" pitchFamily="34" charset="0"/>
                <a:cs typeface="Dreaming Outloud Pro" panose="03050502040302030504" pitchFamily="66" charset="0"/>
              </a:rPr>
              <a:t>What does this look like?</a:t>
            </a:r>
          </a:p>
          <a:p>
            <a:pPr marL="360045" indent="-360045" algn="just">
              <a:lnSpc>
                <a:spcPct val="107000"/>
              </a:lnSpc>
              <a:buFont typeface="Symbol" panose="05050102010706020507" pitchFamily="18" charset="2"/>
              <a:buChar char=""/>
            </a:pPr>
            <a:r>
              <a:rPr lang="en-GB" sz="1350">
                <a:latin typeface="Dreaming Outloud Pro" panose="03050502040302030504" pitchFamily="66" charset="0"/>
                <a:ea typeface="Calibri" panose="020F0502020204030204" pitchFamily="34" charset="0"/>
                <a:cs typeface="Dreaming Outloud Pro" panose="03050502040302030504" pitchFamily="66" charset="0"/>
              </a:rPr>
              <a:t>1. Encouraging Children to Think About Belonging, Identity &amp; What Makes Them Unique:</a:t>
            </a:r>
          </a:p>
          <a:p>
            <a:pPr marL="0" indent="0" algn="just">
              <a:lnSpc>
                <a:spcPct val="107000"/>
              </a:lnSpc>
              <a:buNone/>
            </a:pPr>
            <a:r>
              <a:rPr lang="en-GB" sz="1350">
                <a:latin typeface="Dreaming Outloud Pro" panose="03050502040302030504" pitchFamily="66" charset="0"/>
                <a:ea typeface="Calibri" panose="020F0502020204030204" pitchFamily="34" charset="0"/>
                <a:cs typeface="Dreaming Outloud Pro" panose="03050502040302030504" pitchFamily="66" charset="0"/>
              </a:rPr>
              <a:t>Children learn that families are different, that we all belong to groups, and that belonging helps shape who we are. EYFS and KS1 lessons ask children to explore their own families, culture and experiences, helping them articulate what makes them “them.” R.E and World Views themes such as “Belonging” (Unit 1.1) explicitly develop understanding of identity, personal values, and community ties. </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2. Developing Personal Moral Understanding (Right, Wrong, Choice-Making)</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KS1 RE (Unit 2.1: Lead Us Not Into Temptation) teaches how people understand right and wrong and how moral rules guide behaviour. Children learn that actions have consequences and explore moral stories (e.g., Good Samaritan), directly shaping moral reasoning. PSHE teaches pupils to reflect on behaviour, empathy, emotional regulation, and fairness, building strong moral judgement. </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3. Teaching Critical &amp; Philosophical Thinking</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Religion and World Views explores “Big Questions” (e.g., Who am I? What is the world? Why do bad things happen?) through the philosophy lens, encouraging reasoning, questioning and justification of viewpoints. Y2 Unit Questions, Questions??? has pupils discuss ultimate questions and explore different answers from religious and non‑religious worldviews. Children are encouraged to form opinions respectfully and understand that not all questions have simple answers. </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4. Building Respect, Empathy &amp; Appreciation of Differences</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RE systematically exposes children to Christianity, Islam, Hinduism and Humanism, teaching respect and curiosity about diverse worldviews. PSHE covers respect, kindness, tolerance, respectful relationships, and challenging stereotypes throughout every year group. Lessons explicitly teach pupils that people celebrate differently, believe different things, live different lives and deserve equal respect. </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5. 5. Fostering Social Responsibility &amp; Understanding of Community </a:t>
            </a:r>
          </a:p>
          <a:p>
            <a:pPr marL="0" indent="0" algn="just">
              <a:lnSpc>
                <a:spcPct val="107000"/>
              </a:lnSpc>
              <a:buNone/>
            </a:pPr>
            <a:r>
              <a:rPr lang="en-GB" sz="1350">
                <a:latin typeface="Dreaming Outloud Pro" panose="03050502040302030504" pitchFamily="66" charset="0"/>
                <a:cs typeface="Dreaming Outloud Pro" panose="03050502040302030504" pitchFamily="66" charset="0"/>
              </a:rPr>
              <a:t>RE units such as “Communities” (Y4) and “Sacred Places” (Y3) explore identity, belonging, participation, and community values. PSHE develops understanding of rules, democracy, children's rights, charity, and the role of community helpers—linking children to wider society. Children analyse how their actions affect others and how communities support each other (e.g., food banks, local charities). </a:t>
            </a:r>
          </a:p>
        </p:txBody>
      </p:sp>
      <p:sp>
        <p:nvSpPr>
          <p:cNvPr id="4" name="Oval 3"/>
          <p:cNvSpPr/>
          <p:nvPr/>
        </p:nvSpPr>
        <p:spPr>
          <a:xfrm>
            <a:off x="202276" y="228600"/>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2223" b="1" u="sng">
                <a:solidFill>
                  <a:schemeClr val="tx1"/>
                </a:solidFill>
                <a:latin typeface="Dreaming Outloud Pro" panose="03050502040302030504" pitchFamily="66" charset="0"/>
                <a:cs typeface="Dreaming Outloud Pro" panose="03050502040302030504" pitchFamily="66" charset="0"/>
              </a:rPr>
              <a:t>Character</a:t>
            </a:r>
          </a:p>
          <a:p>
            <a:pPr algn="ctr"/>
            <a:endParaRPr lang="en-GB" sz="2223" b="1">
              <a:solidFill>
                <a:schemeClr val="tx1"/>
              </a:solidFill>
              <a:latin typeface="Dreaming Outloud Pro" panose="03050502040302030504" pitchFamily="66" charset="0"/>
              <a:cs typeface="Dreaming Outloud Pro" panose="03050502040302030504" pitchFamily="66" charset="0"/>
            </a:endParaRPr>
          </a:p>
          <a:p>
            <a:pPr algn="ctr"/>
            <a:r>
              <a:rPr lang="en-GB" sz="2223">
                <a:solidFill>
                  <a:schemeClr val="tx1"/>
                </a:solidFill>
                <a:latin typeface="Dreaming Outloud Pro" panose="03050502040302030504" pitchFamily="66" charset="0"/>
                <a:cs typeface="Dreaming Outloud Pro" panose="03050502040302030504" pitchFamily="66" charset="0"/>
              </a:rPr>
              <a:t>The development of cognitive and moral qualities that contribute to a persons’ individuality and makes them different from others.</a:t>
            </a:r>
          </a:p>
        </p:txBody>
      </p:sp>
    </p:spTree>
    <p:extLst>
      <p:ext uri="{BB962C8B-B14F-4D97-AF65-F5344CB8AC3E}">
        <p14:creationId xmlns:p14="http://schemas.microsoft.com/office/powerpoint/2010/main" val="2887422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6C26F-D470-8ADD-75D7-CFDA6A72192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A35FE4-7E8C-9734-926A-D120B84956E5}"/>
              </a:ext>
            </a:extLst>
          </p:cNvPr>
          <p:cNvSpPr>
            <a:spLocks noGrp="1"/>
          </p:cNvSpPr>
          <p:nvPr>
            <p:ph idx="1"/>
          </p:nvPr>
        </p:nvSpPr>
        <p:spPr>
          <a:xfrm>
            <a:off x="4023744" y="228600"/>
            <a:ext cx="8409556" cy="8867274"/>
          </a:xfrm>
          <a:prstGeom prst="roundRect">
            <a:avLst/>
          </a:prstGeom>
          <a:noFill/>
          <a:ln w="28575">
            <a:solidFill>
              <a:srgbClr val="00B050"/>
            </a:solidFill>
          </a:ln>
        </p:spPr>
        <p:style>
          <a:lnRef idx="2">
            <a:schemeClr val="accent2"/>
          </a:lnRef>
          <a:fillRef idx="1">
            <a:schemeClr val="lt1"/>
          </a:fillRef>
          <a:effectRef idx="0">
            <a:schemeClr val="accent2"/>
          </a:effectRef>
          <a:fontRef idx="minor">
            <a:schemeClr val="dk1"/>
          </a:fontRef>
        </p:style>
        <p:txBody>
          <a:bodyPr>
            <a:normAutofit/>
          </a:bodyPr>
          <a:lstStyle/>
          <a:p>
            <a:pPr marL="0" indent="0">
              <a:lnSpc>
                <a:spcPct val="107000"/>
              </a:lnSpc>
              <a:buNone/>
            </a:pPr>
            <a:r>
              <a:rPr lang="en-GB" sz="1800" b="1">
                <a:latin typeface="Dreaming Outloud Pro" panose="03050502040302030504" pitchFamily="66" charset="0"/>
                <a:ea typeface="Calibri" panose="020F0502020204030204" pitchFamily="34" charset="0"/>
                <a:cs typeface="Dreaming Outloud Pro" panose="03050502040302030504" pitchFamily="66" charset="0"/>
              </a:rPr>
              <a:t>What does this look like?</a:t>
            </a:r>
          </a:p>
          <a:p>
            <a:pPr marL="0" indent="0">
              <a:lnSpc>
                <a:spcPct val="107000"/>
              </a:lnSpc>
              <a:buNone/>
            </a:pPr>
            <a:r>
              <a:rPr lang="en-GB" sz="1400" b="1">
                <a:latin typeface="Dreaming Outloud Pro" panose="03050502040302030504" pitchFamily="66" charset="0"/>
                <a:ea typeface="Calibri" panose="020F0502020204030204" pitchFamily="34" charset="0"/>
                <a:cs typeface="Dreaming Outloud Pro" panose="03050502040302030504" pitchFamily="66" charset="0"/>
              </a:rPr>
              <a:t>6. </a:t>
            </a:r>
            <a:r>
              <a:rPr lang="en-GB" sz="1400">
                <a:latin typeface="Dreaming Outloud Pro" panose="03050502040302030504" pitchFamily="66" charset="0"/>
                <a:ea typeface="Calibri" panose="020F0502020204030204" pitchFamily="34" charset="0"/>
                <a:cs typeface="Dreaming Outloud Pro" panose="03050502040302030504" pitchFamily="66" charset="0"/>
              </a:rPr>
              <a:t>Strengthening Emotional Intelligence and Self‑Awareness</a:t>
            </a:r>
          </a:p>
          <a:p>
            <a:pPr marL="0" indent="0">
              <a:lnSpc>
                <a:spcPct val="107000"/>
              </a:lnSpc>
              <a:buNone/>
            </a:pPr>
            <a:r>
              <a:rPr lang="en-GB" sz="1400">
                <a:latin typeface="Dreaming Outloud Pro" panose="03050502040302030504" pitchFamily="66" charset="0"/>
                <a:ea typeface="Calibri" panose="020F0502020204030204" pitchFamily="34" charset="0"/>
                <a:cs typeface="Dreaming Outloud Pro" panose="03050502040302030504" pitchFamily="66" charset="0"/>
              </a:rPr>
              <a:t>EYFS and KS1 PSHE lessons focus heavily on naming feelings, emotional regulation, coping strategies, empathy, and resilience. Pupils are taught to reflect on emotions, identify their triggers, and practise strategies to manage them—an essential part of individuality. Growth mindset lessons help children understand identity as something that develops through effort and reflection.</a:t>
            </a:r>
          </a:p>
          <a:p>
            <a:pPr marL="0" indent="0">
              <a:lnSpc>
                <a:spcPct val="107000"/>
              </a:lnSpc>
              <a:buNone/>
            </a:pPr>
            <a:r>
              <a:rPr lang="en-GB" sz="1400">
                <a:latin typeface="Dreaming Outloud Pro" panose="03050502040302030504" pitchFamily="66" charset="0"/>
                <a:ea typeface="Calibri" panose="020F0502020204030204" pitchFamily="34" charset="0"/>
                <a:cs typeface="Dreaming Outloud Pro" panose="03050502040302030504" pitchFamily="66" charset="0"/>
              </a:rPr>
              <a:t>7. Supporting Children to Understand Beliefs &amp; Personal Values</a:t>
            </a:r>
          </a:p>
          <a:p>
            <a:pPr marL="0" indent="0">
              <a:lnSpc>
                <a:spcPct val="107000"/>
              </a:lnSpc>
              <a:buNone/>
            </a:pPr>
            <a:r>
              <a:rPr lang="en-GB" sz="1400">
                <a:latin typeface="Dreaming Outloud Pro" panose="03050502040302030504" pitchFamily="66" charset="0"/>
                <a:ea typeface="Calibri" panose="020F0502020204030204" pitchFamily="34" charset="0"/>
                <a:cs typeface="Dreaming Outloud Pro" panose="03050502040302030504" pitchFamily="66" charset="0"/>
              </a:rPr>
              <a:t>RE explicitly covers how people express beliefs, make commitments, and follow values (e.g., Unit 5.1 Expressions, Unit 4.2 People Who Inspire Us). Children explore the values behind worship, rituals, festivals, moral choices and altruism, enabling them to reflect on their own values. Pupils learn how faith founders and inspirational people shape moral frameworks and personal ideals.</a:t>
            </a:r>
          </a:p>
          <a:p>
            <a:pPr marL="0" indent="0">
              <a:lnSpc>
                <a:spcPct val="107000"/>
              </a:lnSpc>
              <a:buNone/>
            </a:pPr>
            <a:r>
              <a:rPr lang="en-GB" sz="1400">
                <a:latin typeface="Dreaming Outloud Pro" panose="03050502040302030504" pitchFamily="66" charset="0"/>
                <a:ea typeface="Calibri" panose="020F0502020204030204" pitchFamily="34" charset="0"/>
                <a:cs typeface="Dreaming Outloud Pro" panose="03050502040302030504" pitchFamily="66" charset="0"/>
              </a:rPr>
              <a:t>8. Developing Independent Thinking &amp; Personal Decision-Making</a:t>
            </a:r>
          </a:p>
          <a:p>
            <a:pPr marL="0" indent="0">
              <a:lnSpc>
                <a:spcPct val="107000"/>
              </a:lnSpc>
              <a:buNone/>
            </a:pPr>
            <a:r>
              <a:rPr lang="en-GB" sz="1400">
                <a:latin typeface="Dreaming Outloud Pro" panose="03050502040302030504" pitchFamily="66" charset="0"/>
                <a:ea typeface="Calibri" panose="020F0502020204030204" pitchFamily="34" charset="0"/>
                <a:cs typeface="Dreaming Outloud Pro" panose="03050502040302030504" pitchFamily="66" charset="0"/>
              </a:rPr>
              <a:t>PSHE lessons teach children to make safe, informed, independent decisions about friendships, safety, online behaviour and health. Children practise reasoning, weighing pros and cons, and evaluating influence and peer pressure (e.g., Y5 lesson: Influence &amp; decision making). RE encourages children to evaluate beliefs, compare traditions and draw their own conclusions—key to developing individuality. </a:t>
            </a:r>
          </a:p>
          <a:p>
            <a:pPr marL="0" indent="0">
              <a:lnSpc>
                <a:spcPct val="107000"/>
              </a:lnSpc>
              <a:buNone/>
            </a:pPr>
            <a:r>
              <a:rPr lang="en-GB" sz="1400">
                <a:latin typeface="Dreaming Outloud Pro" panose="03050502040302030504" pitchFamily="66" charset="0"/>
                <a:ea typeface="Calibri" panose="020F0502020204030204" pitchFamily="34" charset="0"/>
                <a:cs typeface="Dreaming Outloud Pro" panose="03050502040302030504" pitchFamily="66" charset="0"/>
              </a:rPr>
              <a:t>9. Providing Opportunities to Build Voice, Confidence &amp; Personal Expression</a:t>
            </a:r>
          </a:p>
          <a:p>
            <a:pPr marL="0" indent="0">
              <a:lnSpc>
                <a:spcPct val="107000"/>
              </a:lnSpc>
              <a:buNone/>
            </a:pPr>
            <a:r>
              <a:rPr lang="en-GB" sz="1400">
                <a:latin typeface="Dreaming Outloud Pro" panose="03050502040302030504" pitchFamily="66" charset="0"/>
                <a:ea typeface="Calibri" panose="020F0502020204030204" pitchFamily="34" charset="0"/>
                <a:cs typeface="Dreaming Outloud Pro" panose="03050502040302030504" pitchFamily="66" charset="0"/>
              </a:rPr>
              <a:t>Oracy opportunities across RE and PSHE (debate, hot seating, circle discussions, presentations) enable pupils to articulate their perspectives. Children express themselves through art, discussion, drama and collaborative learning—key to forming individual identity. </a:t>
            </a:r>
          </a:p>
        </p:txBody>
      </p:sp>
      <p:sp>
        <p:nvSpPr>
          <p:cNvPr id="4" name="Oval 3">
            <a:extLst>
              <a:ext uri="{FF2B5EF4-FFF2-40B4-BE49-F238E27FC236}">
                <a16:creationId xmlns:a16="http://schemas.microsoft.com/office/drawing/2014/main" id="{8683F8BC-1FA0-1667-DEAC-E86A66423F2D}"/>
              </a:ext>
            </a:extLst>
          </p:cNvPr>
          <p:cNvSpPr/>
          <p:nvPr/>
        </p:nvSpPr>
        <p:spPr>
          <a:xfrm>
            <a:off x="202276" y="228600"/>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2223" b="1" u="sng">
                <a:solidFill>
                  <a:schemeClr val="tx1"/>
                </a:solidFill>
                <a:latin typeface="Dreaming Outloud Pro" panose="03050502040302030504" pitchFamily="66" charset="0"/>
                <a:cs typeface="Dreaming Outloud Pro" panose="03050502040302030504" pitchFamily="66" charset="0"/>
              </a:rPr>
              <a:t>Character</a:t>
            </a:r>
          </a:p>
          <a:p>
            <a:pPr algn="ctr"/>
            <a:endParaRPr lang="en-GB" sz="2223" b="1">
              <a:solidFill>
                <a:schemeClr val="tx1"/>
              </a:solidFill>
              <a:latin typeface="Dreaming Outloud Pro" panose="03050502040302030504" pitchFamily="66" charset="0"/>
              <a:cs typeface="Dreaming Outloud Pro" panose="03050502040302030504" pitchFamily="66" charset="0"/>
            </a:endParaRPr>
          </a:p>
          <a:p>
            <a:pPr algn="ctr"/>
            <a:r>
              <a:rPr lang="en-GB" sz="2223">
                <a:solidFill>
                  <a:schemeClr val="tx1"/>
                </a:solidFill>
                <a:latin typeface="Dreaming Outloud Pro" panose="03050502040302030504" pitchFamily="66" charset="0"/>
                <a:cs typeface="Dreaming Outloud Pro" panose="03050502040302030504" pitchFamily="66" charset="0"/>
              </a:rPr>
              <a:t>The development of cognitive and moral qualities that contribute to a persons’ individuality and makes them different from others.</a:t>
            </a:r>
          </a:p>
        </p:txBody>
      </p:sp>
    </p:spTree>
    <p:extLst>
      <p:ext uri="{BB962C8B-B14F-4D97-AF65-F5344CB8AC3E}">
        <p14:creationId xmlns:p14="http://schemas.microsoft.com/office/powerpoint/2010/main" val="587697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10633" y="114180"/>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2100" b="1" u="sng">
                <a:solidFill>
                  <a:schemeClr val="tx1"/>
                </a:solidFill>
                <a:latin typeface="Dreaming Outloud Pro" panose="03050502040302030504" pitchFamily="66" charset="0"/>
                <a:cs typeface="Dreaming Outloud Pro" panose="03050502040302030504" pitchFamily="66" charset="0"/>
              </a:rPr>
              <a:t>Careers</a:t>
            </a:r>
          </a:p>
          <a:p>
            <a:pPr algn="ctr"/>
            <a:endParaRPr lang="en-GB" sz="2100" b="1">
              <a:solidFill>
                <a:schemeClr val="tx1"/>
              </a:solidFill>
              <a:latin typeface="Dreaming Outloud Pro" panose="03050502040302030504" pitchFamily="66" charset="0"/>
              <a:cs typeface="Dreaming Outloud Pro" panose="03050502040302030504" pitchFamily="66" charset="0"/>
            </a:endParaRPr>
          </a:p>
          <a:p>
            <a:pPr algn="ctr"/>
            <a:r>
              <a:rPr lang="en-GB" sz="2100">
                <a:solidFill>
                  <a:schemeClr val="tx1"/>
                </a:solidFill>
                <a:latin typeface="Dreaming Outloud Pro" panose="03050502040302030504" pitchFamily="66" charset="0"/>
                <a:cs typeface="Dreaming Outloud Pro" panose="03050502040302030504" pitchFamily="66" charset="0"/>
              </a:rPr>
              <a:t>Raising awareness of and preparing pupils for their next stage of education, training or employment. </a:t>
            </a:r>
          </a:p>
        </p:txBody>
      </p:sp>
      <p:sp>
        <p:nvSpPr>
          <p:cNvPr id="7" name="Rounded Rectangle 6"/>
          <p:cNvSpPr/>
          <p:nvPr/>
        </p:nvSpPr>
        <p:spPr>
          <a:xfrm>
            <a:off x="4008301" y="634880"/>
            <a:ext cx="8641080" cy="8840582"/>
          </a:xfrm>
          <a:prstGeom prst="roundRect">
            <a:avLst/>
          </a:prstGeom>
          <a:ln w="57150">
            <a:solidFill>
              <a:srgbClr val="00B050"/>
            </a:solidFill>
          </a:ln>
        </p:spPr>
        <p:txBody>
          <a:bodyPr wrap="square">
            <a:spAutoFit/>
          </a:bodyPr>
          <a:lstStyle/>
          <a:p>
            <a:pPr>
              <a:lnSpc>
                <a:spcPct val="107000"/>
              </a:lnSpc>
            </a:pPr>
            <a:r>
              <a:rPr lang="en-GB" sz="1600" b="1">
                <a:latin typeface="Dreaming Outloud Pro" panose="03050502040302030504" pitchFamily="66" charset="0"/>
                <a:ea typeface="Calibri" panose="020F0502020204030204" pitchFamily="34" charset="0"/>
                <a:cs typeface="Dreaming Outloud Pro" panose="03050502040302030504" pitchFamily="66" charset="0"/>
              </a:rPr>
              <a:t>What does this look like?</a:t>
            </a:r>
          </a:p>
          <a:p>
            <a:pPr>
              <a:lnSpc>
                <a:spcPct val="107000"/>
              </a:lnSpc>
            </a:pPr>
            <a:endParaRPr lang="en-GB" sz="1300" b="1">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a:latin typeface="Dreaming Outloud Pro" panose="03050502040302030504" pitchFamily="66" charset="0"/>
              <a:ea typeface="Calibri" panose="020F0502020204030204" pitchFamily="34" charset="0"/>
              <a:cs typeface="Dreaming Outloud Pro" panose="03050502040302030504" pitchFamily="66" charset="0"/>
            </a:endParaRPr>
          </a:p>
          <a:p>
            <a:pPr marL="342900" indent="-3429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Early Careers Awareness Begins in EYFS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a) Occupations Unit – “Our Families / Occupations”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Children encounter real-world jobs (doctors, nurses, 	firefighters, police, teachers, paramedics, dentists, 	cleaners, soldiers, hospital staff) and meet visitors 	who talk about their roles. This provides early 	grounding in understanding that adults have different occupations.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b) Visitor Opportunities </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The RE/World Views curriculum ensures inviting parents and community members to talk 	about 	their work, which links to 	identity, community roles and early exposure to work.</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2. Careers Explicitly Taught in PSHE Across the School</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(A) Careers Through Economic Wellbeing ModulesY1/2 – Understanding Money, Spending &amp; 	Saving 	Children begin to understand why adults work, how money is used, and how people earn income. 	This 	lays the foundation for understanding that jobs are connected to earning and meeting 	needs. </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Career Quest (L5): Exploring a Range of Jobs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Pupils 	examine a wide range of jobs and begin identifying personal interests and strengths that link 	to 	future occupations. They complete a “job card,” choosing careers that match their strengths, 	interests, 	and motivations.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Y5/6 – Careers, Qualifications &amp; Skills Through Real‑Life Scenarios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Upper KS2 explore: How people budget, manage money, and plan financially. How safeguarding 	money connects with online 	work (e.g., online financial risks)Skills needed for different jobs 	through critical thinking tasks. 	Decision‑making and independence, important for future career  	pathways</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marL="342900" indent="-342900">
              <a:lnSpc>
                <a:spcPct val="107000"/>
              </a:lnSpc>
              <a:buAutoNum type="arabicPeriod" startAt="3"/>
            </a:pPr>
            <a:r>
              <a:rPr lang="en-GB" sz="1300">
                <a:latin typeface="Dreaming Outloud Pro" panose="03050502040302030504" pitchFamily="66" charset="0"/>
                <a:ea typeface="Calibri" panose="020F0502020204030204" pitchFamily="34" charset="0"/>
                <a:cs typeface="Dreaming Outloud Pro" panose="03050502040302030504" pitchFamily="66" charset="0"/>
              </a:rPr>
              <a:t>Promoting High Aspirations by Challenging Stereotypes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a) Challenging Gender Stereotypes (Y1/2, Y3/4, Y5/6)</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Children learn that jobs are not tied to gender, and that stereotypes discourage ambitions.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Examples:Y1/2 lesson on gender in careers (Expect Respect toolkit)</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	Y3/4 lessons on stereotypes, including disability, reinforcing that careers are open to allY5/6 	deep dive into racial, religious and gender stereotypes. This widens pupils’ understanding of who can  	do what job, encouraging ambition</a:t>
            </a:r>
          </a:p>
          <a:p>
            <a:pPr>
              <a:lnSpc>
                <a:spcPct val="107000"/>
              </a:lnSpc>
            </a:pPr>
            <a:r>
              <a:rPr lang="en-GB" sz="1300" b="1">
                <a:latin typeface="Dreaming Outloud Pro" panose="03050502040302030504" pitchFamily="66" charset="0"/>
                <a:ea typeface="Calibri" panose="020F0502020204030204" pitchFamily="34" charset="0"/>
                <a:cs typeface="Dreaming Outloud Pro" panose="03050502040302030504" pitchFamily="66" charset="0"/>
              </a:rPr>
              <a:t>	</a:t>
            </a:r>
            <a:r>
              <a:rPr lang="en-GB" sz="1300">
                <a:latin typeface="Dreaming Outloud Pro" panose="03050502040302030504" pitchFamily="66" charset="0"/>
                <a:ea typeface="Calibri" panose="020F0502020204030204" pitchFamily="34" charset="0"/>
                <a:cs typeface="Dreaming Outloud Pro" panose="03050502040302030504" pitchFamily="66" charset="0"/>
              </a:rPr>
              <a:t>b) RE Unit – “Faith in Action” (Y5) Pupils study the jobs people do because of their values – including 	charity work, community support, teaching, healthcare, volunteering and activism. This develops 	understanding of purpose-driven careers.</a:t>
            </a:r>
            <a:endParaRPr lang="en-GB" sz="1300" b="1">
              <a:latin typeface="Dreaming Outloud Pro" panose="03050502040302030504" pitchFamily="66" charset="0"/>
              <a:ea typeface="Calibri" panose="020F0502020204030204" pitchFamily="34" charset="0"/>
              <a:cs typeface="Dreaming Outloud Pro" panose="03050502040302030504" pitchFamily="66" charset="0"/>
            </a:endParaRPr>
          </a:p>
        </p:txBody>
      </p:sp>
    </p:spTree>
    <p:extLst>
      <p:ext uri="{BB962C8B-B14F-4D97-AF65-F5344CB8AC3E}">
        <p14:creationId xmlns:p14="http://schemas.microsoft.com/office/powerpoint/2010/main" val="3962108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1600" y="155331"/>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1680" b="1" u="sng">
                <a:solidFill>
                  <a:schemeClr val="tx1"/>
                </a:solidFill>
                <a:latin typeface="Dreaming Outloud Pro" panose="03050502040302030504" pitchFamily="66" charset="0"/>
                <a:cs typeface="Dreaming Outloud Pro" panose="03050502040302030504" pitchFamily="66" charset="0"/>
              </a:rPr>
              <a:t>RSE</a:t>
            </a:r>
          </a:p>
          <a:p>
            <a:pPr algn="ctr"/>
            <a:r>
              <a:rPr lang="en-GB" sz="1680">
                <a:solidFill>
                  <a:schemeClr val="tx1"/>
                </a:solidFill>
                <a:latin typeface="Dreaming Outloud Pro" panose="03050502040302030504" pitchFamily="66" charset="0"/>
                <a:cs typeface="Dreaming Outloud Pro" panose="03050502040302030504" pitchFamily="66" charset="0"/>
              </a:rPr>
              <a:t>Timetabled curriculum-based lessons covering appropriate topics from 5 key staffs: Personal safety, Relationships, The Law, Mental Health and Lifestyle.</a:t>
            </a:r>
          </a:p>
          <a:p>
            <a:pPr algn="ctr"/>
            <a:endParaRPr lang="en-GB" sz="1680">
              <a:solidFill>
                <a:schemeClr val="tx1"/>
              </a:solidFill>
              <a:latin typeface="Dreaming Outloud Pro" panose="03050502040302030504" pitchFamily="66" charset="0"/>
              <a:cs typeface="Dreaming Outloud Pro" panose="03050502040302030504" pitchFamily="66" charset="0"/>
            </a:endParaRPr>
          </a:p>
          <a:p>
            <a:pPr algn="ctr"/>
            <a:r>
              <a:rPr lang="en-GB" sz="1680">
                <a:solidFill>
                  <a:schemeClr val="tx1"/>
                </a:solidFill>
                <a:latin typeface="Dreaming Outloud Pro" panose="03050502040302030504" pitchFamily="66" charset="0"/>
                <a:cs typeface="Dreaming Outloud Pro" panose="03050502040302030504" pitchFamily="66" charset="0"/>
              </a:rPr>
              <a:t>Educating our pupils to be ‘Life-Smart’.</a:t>
            </a:r>
          </a:p>
          <a:p>
            <a:pPr algn="ctr"/>
            <a:endParaRPr lang="en-GB" sz="1680" b="1">
              <a:solidFill>
                <a:schemeClr val="tx1"/>
              </a:solidFill>
              <a:latin typeface="Dreaming Outloud Pro" panose="03050502040302030504" pitchFamily="66" charset="0"/>
              <a:cs typeface="Dreaming Outloud Pro" panose="03050502040302030504" pitchFamily="66" charset="0"/>
            </a:endParaRPr>
          </a:p>
        </p:txBody>
      </p:sp>
      <p:sp>
        <p:nvSpPr>
          <p:cNvPr id="7" name="Rounded Rectangle 6"/>
          <p:cNvSpPr/>
          <p:nvPr/>
        </p:nvSpPr>
        <p:spPr>
          <a:xfrm>
            <a:off x="3923068" y="229528"/>
            <a:ext cx="8776932" cy="8863845"/>
          </a:xfrm>
          <a:prstGeom prst="roundRect">
            <a:avLst/>
          </a:prstGeom>
          <a:ln w="57150">
            <a:solidFill>
              <a:srgbClr val="00B050"/>
            </a:solidFill>
          </a:ln>
        </p:spPr>
        <p:txBody>
          <a:bodyPr wrap="square">
            <a:spAutoFit/>
          </a:bodyPr>
          <a:lstStyle/>
          <a:p>
            <a:pPr>
              <a:lnSpc>
                <a:spcPct val="107000"/>
              </a:lnSpc>
            </a:pPr>
            <a:r>
              <a:rPr lang="en-GB" sz="1300" b="1">
                <a:latin typeface="Dreaming Outloud Pro" panose="03050502040302030504" pitchFamily="66" charset="0"/>
                <a:ea typeface="Calibri" panose="020F0502020204030204" pitchFamily="34" charset="0"/>
                <a:cs typeface="Dreaming Outloud Pro" panose="03050502040302030504" pitchFamily="66" charset="0"/>
              </a:rPr>
              <a:t>What does this look like?</a:t>
            </a:r>
          </a:p>
          <a:p>
            <a:pPr>
              <a:lnSpc>
                <a:spcPct val="107000"/>
              </a:lnSpc>
            </a:pPr>
            <a:r>
              <a:rPr lang="en-GB" sz="1300" b="1">
                <a:latin typeface="Dreaming Outloud Pro" panose="03050502040302030504" pitchFamily="66" charset="0"/>
                <a:ea typeface="Calibri" panose="020F0502020204030204" pitchFamily="34" charset="0"/>
                <a:cs typeface="Dreaming Outloud Pro" panose="03050502040302030504" pitchFamily="66" charset="0"/>
              </a:rPr>
              <a:t>The Five Life‑Smart Key Strands at Parkstone</a:t>
            </a:r>
          </a:p>
          <a:p>
            <a:pPr>
              <a:lnSpc>
                <a:spcPct val="107000"/>
              </a:lnSpc>
            </a:pPr>
            <a:r>
              <a:rPr lang="en-GB" sz="1300" b="1" u="sng">
                <a:latin typeface="Dreaming Outloud Pro" panose="03050502040302030504" pitchFamily="66" charset="0"/>
                <a:ea typeface="Calibri" panose="020F0502020204030204" pitchFamily="34" charset="0"/>
                <a:cs typeface="Dreaming Outloud Pro" panose="03050502040302030504" pitchFamily="66" charset="0"/>
              </a:rPr>
              <a:t>Personal Safety</a:t>
            </a:r>
          </a:p>
          <a:p>
            <a:pPr marL="228600" indent="-2286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Pupils are taught how to keep themselves safe in real‑life contexts, age‑appropriately:</a:t>
            </a:r>
          </a:p>
          <a:p>
            <a:pPr marL="228600" indent="-2286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Physical safety: safe and unsafe touch, consent, PANTS rule, privacy and body autonomy</a:t>
            </a:r>
          </a:p>
          <a:p>
            <a:pPr marL="228600" indent="-2286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Safeguarding: trusted adults, how to seek help, emergency services and phone calls</a:t>
            </a:r>
          </a:p>
          <a:p>
            <a:pPr marL="228600" indent="-2286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Online safety: cyberbullying, age restrictions, safe sharing, digital footprints</a:t>
            </a:r>
          </a:p>
          <a:p>
            <a:pPr marL="228600" indent="-2286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Road and community safety: pedestrian skills, Bikeability, emergency response</a:t>
            </a:r>
          </a:p>
          <a:p>
            <a:pPr marL="228600" indent="-2286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Substance safety: medicines, tobacco, alcohol and drugs</a:t>
            </a:r>
          </a:p>
          <a:p>
            <a:pPr marL="228600" indent="-228600">
              <a:lnSpc>
                <a:spcPct val="107000"/>
              </a:lnSpc>
              <a:buAutoNum type="arabicPeriod"/>
            </a:pPr>
            <a:r>
              <a:rPr lang="en-GB" sz="1300">
                <a:latin typeface="Dreaming Outloud Pro" panose="03050502040302030504" pitchFamily="66" charset="0"/>
                <a:ea typeface="Calibri" panose="020F0502020204030204" pitchFamily="34" charset="0"/>
                <a:cs typeface="Dreaming Outloud Pro" panose="03050502040302030504" pitchFamily="66" charset="0"/>
              </a:rPr>
              <a:t>First aid: bleeding, head injuries, basic life support (upper KS2)</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Safety learning is revisited annually and deepened as pupils grow, ensuring confidence and independence.</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b="1" u="sng">
                <a:latin typeface="Dreaming Outloud Pro" panose="03050502040302030504" pitchFamily="66" charset="0"/>
                <a:ea typeface="Calibri" panose="020F0502020204030204" pitchFamily="34" charset="0"/>
                <a:cs typeface="Dreaming Outloud Pro" panose="03050502040302030504" pitchFamily="66" charset="0"/>
              </a:rPr>
              <a:t>2. Relationships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Relationships education is at the heart of the curriculum:</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Healthy friendships and families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Managing conflict, bullying and peer pressure</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Respect, consent and boundaries (including online relationships)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Stereotypes, discrimination and challenging unfair behaviour</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Grief, loss and emotional support</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Self‑respect and respect for others</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Learning moves from recognising feelings in EYFS to negotiation, compromise and conflict resolution in upper KS2</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b="1" u="sng">
                <a:latin typeface="Dreaming Outloud Pro" panose="03050502040302030504" pitchFamily="66" charset="0"/>
                <a:ea typeface="Calibri" panose="020F0502020204030204" pitchFamily="34" charset="0"/>
                <a:cs typeface="Dreaming Outloud Pro" panose="03050502040302030504" pitchFamily="66" charset="0"/>
              </a:rPr>
              <a:t>3. The Law</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Parkstone ensures pupils understand how rules and laws shape society:</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British Values taught explicitly:</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Rule of Law, Democracy, Mutual Respect, Tolerance, Individual Liberty</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Understanding what happens when laws are broken</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Role of the police, courts and justice system</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Local and national democracy: school council, councillors, Parliament and MPs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Human rights and the UN Convention on the Rights of the Child</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Discrimination, protected characteristics and equality</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By Year 6, pupils can discuss why laws matter and consider the consequences of their absence.</a:t>
            </a:r>
          </a:p>
        </p:txBody>
      </p:sp>
    </p:spTree>
    <p:extLst>
      <p:ext uri="{BB962C8B-B14F-4D97-AF65-F5344CB8AC3E}">
        <p14:creationId xmlns:p14="http://schemas.microsoft.com/office/powerpoint/2010/main" val="3657654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3B55-5841-81D3-6221-A5CFBE2AD042}"/>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B0A337D1-885D-1B8A-27D2-214DD06542AA}"/>
              </a:ext>
            </a:extLst>
          </p:cNvPr>
          <p:cNvSpPr/>
          <p:nvPr/>
        </p:nvSpPr>
        <p:spPr>
          <a:xfrm>
            <a:off x="101600" y="155331"/>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1680" b="1" u="sng">
                <a:solidFill>
                  <a:schemeClr val="tx1"/>
                </a:solidFill>
                <a:latin typeface="Dreaming Outloud Pro" panose="03050502040302030504" pitchFamily="66" charset="0"/>
                <a:cs typeface="Dreaming Outloud Pro" panose="03050502040302030504" pitchFamily="66" charset="0"/>
              </a:rPr>
              <a:t>PSHE and RSE</a:t>
            </a:r>
          </a:p>
          <a:p>
            <a:pPr algn="ctr"/>
            <a:r>
              <a:rPr lang="en-GB" sz="1680">
                <a:solidFill>
                  <a:schemeClr val="tx1"/>
                </a:solidFill>
                <a:latin typeface="Dreaming Outloud Pro" panose="03050502040302030504" pitchFamily="66" charset="0"/>
                <a:cs typeface="Dreaming Outloud Pro" panose="03050502040302030504" pitchFamily="66" charset="0"/>
              </a:rPr>
              <a:t>Timetabled curriculum-based lessons covering appropriate topics from 5 key staffs: Personal safety, Relationships, The Law, Mental Health and Lifestyle.</a:t>
            </a:r>
          </a:p>
          <a:p>
            <a:pPr algn="ctr"/>
            <a:endParaRPr lang="en-GB" sz="1680">
              <a:solidFill>
                <a:schemeClr val="tx1"/>
              </a:solidFill>
              <a:latin typeface="Dreaming Outloud Pro" panose="03050502040302030504" pitchFamily="66" charset="0"/>
              <a:cs typeface="Dreaming Outloud Pro" panose="03050502040302030504" pitchFamily="66" charset="0"/>
            </a:endParaRPr>
          </a:p>
          <a:p>
            <a:pPr algn="ctr"/>
            <a:r>
              <a:rPr lang="en-GB" sz="1680">
                <a:solidFill>
                  <a:schemeClr val="tx1"/>
                </a:solidFill>
                <a:latin typeface="Dreaming Outloud Pro" panose="03050502040302030504" pitchFamily="66" charset="0"/>
                <a:cs typeface="Dreaming Outloud Pro" panose="03050502040302030504" pitchFamily="66" charset="0"/>
              </a:rPr>
              <a:t>Educating our pupils to be ‘Life-Smart’.</a:t>
            </a:r>
          </a:p>
          <a:p>
            <a:pPr algn="ctr"/>
            <a:endParaRPr lang="en-GB" sz="1680" b="1">
              <a:solidFill>
                <a:schemeClr val="tx1"/>
              </a:solidFill>
              <a:latin typeface="Dreaming Outloud Pro" panose="03050502040302030504" pitchFamily="66" charset="0"/>
              <a:cs typeface="Dreaming Outloud Pro" panose="03050502040302030504" pitchFamily="66" charset="0"/>
            </a:endParaRPr>
          </a:p>
        </p:txBody>
      </p:sp>
      <p:sp>
        <p:nvSpPr>
          <p:cNvPr id="7" name="Rounded Rectangle 6">
            <a:extLst>
              <a:ext uri="{FF2B5EF4-FFF2-40B4-BE49-F238E27FC236}">
                <a16:creationId xmlns:a16="http://schemas.microsoft.com/office/drawing/2014/main" id="{96413C6F-E58F-8FCA-CBD4-980DCD7625C8}"/>
              </a:ext>
            </a:extLst>
          </p:cNvPr>
          <p:cNvSpPr/>
          <p:nvPr/>
        </p:nvSpPr>
        <p:spPr>
          <a:xfrm>
            <a:off x="4122696" y="764931"/>
            <a:ext cx="8488982" cy="8080723"/>
          </a:xfrm>
          <a:prstGeom prst="roundRect">
            <a:avLst/>
          </a:prstGeom>
          <a:ln w="57150">
            <a:solidFill>
              <a:srgbClr val="00B050"/>
            </a:solidFill>
          </a:ln>
        </p:spPr>
        <p:txBody>
          <a:bodyPr wrap="square">
            <a:spAutoFit/>
          </a:bodyPr>
          <a:lstStyle/>
          <a:p>
            <a:pPr>
              <a:lnSpc>
                <a:spcPct val="107000"/>
              </a:lnSpc>
            </a:pPr>
            <a:r>
              <a:rPr lang="en-GB" sz="1300" b="1" u="sng">
                <a:latin typeface="Dreaming Outloud Pro" panose="03050502040302030504" pitchFamily="66" charset="0"/>
                <a:ea typeface="Calibri" panose="020F0502020204030204" pitchFamily="34" charset="0"/>
                <a:cs typeface="Dreaming Outloud Pro" panose="03050502040302030504" pitchFamily="66" charset="0"/>
              </a:rPr>
              <a:t>4. Mental Health</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Mental wellbeing is threaded throughout the curriculum:</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Naming and managing emotions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Growth mindset and resilience</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Responsibility for feelings and actions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Coping strategies and problem‑solving</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Mental health awareness and reducing stigma</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Knowing where and how to seek help</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Pupils build emotional literacy from EYFS self‑regulation through to resilience toolkits and mental health discussions in KS2</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b="1" u="sng">
                <a:latin typeface="Dreaming Outloud Pro" panose="03050502040302030504" pitchFamily="66" charset="0"/>
                <a:ea typeface="Calibri" panose="020F0502020204030204" pitchFamily="34" charset="0"/>
                <a:cs typeface="Dreaming Outloud Pro" panose="03050502040302030504" pitchFamily="66" charset="0"/>
              </a:rPr>
              <a:t>5. Lifestyle</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Healthy lifestyle choices are taught practically and progressively:</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Healthy eating, dental hygiene and nutrition</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Exercise, sleep and relaxation</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Personal hygiene and immunisation</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Environmental responsibility (recycling, caring for the world)</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Money awareness: saving, spending, budgeting, online risks</a:t>
            </a: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Careers, aspirations and understanding strengths</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300">
                <a:latin typeface="Dreaming Outloud Pro" panose="03050502040302030504" pitchFamily="66" charset="0"/>
                <a:ea typeface="Calibri" panose="020F0502020204030204" pitchFamily="34" charset="0"/>
                <a:cs typeface="Dreaming Outloud Pro" panose="03050502040302030504" pitchFamily="66" charset="0"/>
              </a:rPr>
              <a:t>This supports pupils to make informed, healthy choices that promote long‑term wellbeing.</a:t>
            </a: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r>
              <a:rPr lang="en-GB" sz="1400" b="1" u="sng">
                <a:latin typeface="Dreaming Outloud Pro" panose="03050502040302030504" pitchFamily="66" charset="0"/>
                <a:ea typeface="Calibri" panose="020F0502020204030204" pitchFamily="34" charset="0"/>
                <a:cs typeface="Dreaming Outloud Pro" panose="03050502040302030504" pitchFamily="66" charset="0"/>
              </a:rPr>
              <a:t>How Learning Is Made Inclusive and Effective:</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Strong oracy focus: circle time, debates, role play, partner talk, presentations and hot seating</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SEND‑inclusive practice:</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Visual supports and symbols</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Multi‑sensory activities</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Clear routines and repetition</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Flexible ways to record understanding</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Emotional check‑ins and adult scaffolding</a:t>
            </a:r>
          </a:p>
          <a:p>
            <a:pPr>
              <a:lnSpc>
                <a:spcPct val="107000"/>
              </a:lnSpc>
            </a:pPr>
            <a:r>
              <a:rPr lang="en-GB" sz="1400">
                <a:latin typeface="Dreaming Outloud Pro" panose="03050502040302030504" pitchFamily="66" charset="0"/>
                <a:ea typeface="Calibri" panose="020F0502020204030204" pitchFamily="34" charset="0"/>
                <a:cs typeface="Dreaming Outloud Pro" panose="03050502040302030504" pitchFamily="66" charset="0"/>
              </a:rPr>
              <a:t>Explicit progression: clearly identified prior learning and future learning in each unit</a:t>
            </a:r>
          </a:p>
        </p:txBody>
      </p:sp>
    </p:spTree>
    <p:extLst>
      <p:ext uri="{BB962C8B-B14F-4D97-AF65-F5344CB8AC3E}">
        <p14:creationId xmlns:p14="http://schemas.microsoft.com/office/powerpoint/2010/main" val="1834857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13B12-E3E8-3186-809F-A25F7AF58751}"/>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45A184B9-ED23-4E08-BE61-50DA91D3EF97}"/>
              </a:ext>
            </a:extLst>
          </p:cNvPr>
          <p:cNvSpPr/>
          <p:nvPr/>
        </p:nvSpPr>
        <p:spPr>
          <a:xfrm>
            <a:off x="101600" y="155331"/>
            <a:ext cx="3821468" cy="4078134"/>
          </a:xfrm>
          <a:prstGeom prst="ellipse">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012" tIns="48006" rIns="96012" bIns="48006" numCol="1" spcCol="0" rtlCol="0" fromWordArt="0" anchor="ctr" anchorCtr="0" forceAA="0" compatLnSpc="1">
            <a:prstTxWarp prst="textNoShape">
              <a:avLst/>
            </a:prstTxWarp>
            <a:noAutofit/>
          </a:bodyPr>
          <a:lstStyle/>
          <a:p>
            <a:pPr algn="ctr"/>
            <a:r>
              <a:rPr lang="en-GB" sz="1680" b="1" u="sng" dirty="0">
                <a:solidFill>
                  <a:schemeClr val="tx1"/>
                </a:solidFill>
                <a:latin typeface="Dreaming Outloud Pro" panose="03050502040302030504" pitchFamily="66" charset="0"/>
                <a:cs typeface="Dreaming Outloud Pro" panose="03050502040302030504" pitchFamily="66" charset="0"/>
              </a:rPr>
              <a:t>PSHE and RSE</a:t>
            </a:r>
          </a:p>
          <a:p>
            <a:pPr algn="ctr"/>
            <a:r>
              <a:rPr lang="en-GB" sz="1680" dirty="0">
                <a:solidFill>
                  <a:schemeClr val="tx1"/>
                </a:solidFill>
                <a:latin typeface="Dreaming Outloud Pro" panose="03050502040302030504" pitchFamily="66" charset="0"/>
                <a:cs typeface="Dreaming Outloud Pro" panose="03050502040302030504" pitchFamily="66" charset="0"/>
              </a:rPr>
              <a:t>Timetabled curriculum-based lessons covering appropriate topics from 5 key staffs: Personal safety, Relationships, The Law, Mental Health and Lifestyle.</a:t>
            </a:r>
          </a:p>
          <a:p>
            <a:pPr algn="ctr"/>
            <a:endParaRPr lang="en-GB" sz="1680" dirty="0">
              <a:solidFill>
                <a:schemeClr val="tx1"/>
              </a:solidFill>
              <a:latin typeface="Dreaming Outloud Pro" panose="03050502040302030504" pitchFamily="66" charset="0"/>
              <a:cs typeface="Dreaming Outloud Pro" panose="03050502040302030504" pitchFamily="66" charset="0"/>
            </a:endParaRPr>
          </a:p>
          <a:p>
            <a:pPr algn="ctr"/>
            <a:r>
              <a:rPr lang="en-GB" sz="1680" dirty="0">
                <a:solidFill>
                  <a:schemeClr val="tx1"/>
                </a:solidFill>
                <a:latin typeface="Dreaming Outloud Pro" panose="03050502040302030504" pitchFamily="66" charset="0"/>
                <a:cs typeface="Dreaming Outloud Pro" panose="03050502040302030504" pitchFamily="66" charset="0"/>
              </a:rPr>
              <a:t>Educating our pupils to be ‘Life-Smart’.</a:t>
            </a:r>
          </a:p>
          <a:p>
            <a:pPr algn="ctr"/>
            <a:endParaRPr lang="en-GB" sz="1680" b="1" dirty="0">
              <a:solidFill>
                <a:schemeClr val="tx1"/>
              </a:solidFill>
              <a:latin typeface="Dreaming Outloud Pro" panose="03050502040302030504" pitchFamily="66" charset="0"/>
              <a:cs typeface="Dreaming Outloud Pro" panose="03050502040302030504" pitchFamily="66" charset="0"/>
            </a:endParaRPr>
          </a:p>
        </p:txBody>
      </p:sp>
      <p:sp>
        <p:nvSpPr>
          <p:cNvPr id="7" name="Rounded Rectangle 6">
            <a:extLst>
              <a:ext uri="{FF2B5EF4-FFF2-40B4-BE49-F238E27FC236}">
                <a16:creationId xmlns:a16="http://schemas.microsoft.com/office/drawing/2014/main" id="{4CE917D1-8512-4365-D64B-7E50013FEE97}"/>
              </a:ext>
            </a:extLst>
          </p:cNvPr>
          <p:cNvSpPr/>
          <p:nvPr/>
        </p:nvSpPr>
        <p:spPr>
          <a:xfrm>
            <a:off x="4122696" y="764931"/>
            <a:ext cx="8488982" cy="7643582"/>
          </a:xfrm>
          <a:prstGeom prst="roundRect">
            <a:avLst/>
          </a:prstGeom>
          <a:ln w="57150">
            <a:solidFill>
              <a:srgbClr val="00B050"/>
            </a:solidFill>
          </a:ln>
        </p:spPr>
        <p:txBody>
          <a:bodyPr wrap="square">
            <a:spAutoFit/>
          </a:bodyPr>
          <a:lstStyle/>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sz="1300" b="1" u="sng" dirty="0">
              <a:latin typeface="Dreaming Outloud Pro" panose="03050502040302030504" pitchFamily="66" charset="0"/>
              <a:ea typeface="Calibri" panose="020F0502020204030204" pitchFamily="34" charset="0"/>
              <a:cs typeface="Dreaming Outloud Pro" panose="03050502040302030504" pitchFamily="66" charset="0"/>
            </a:endParaRPr>
          </a:p>
          <a:p>
            <a:pPr>
              <a:lnSpc>
                <a:spcPct val="107000"/>
              </a:lnSpc>
            </a:pPr>
            <a:endParaRPr lang="en-GB" dirty="0"/>
          </a:p>
          <a:p>
            <a:pPr>
              <a:lnSpc>
                <a:spcPct val="107000"/>
              </a:lnSpc>
            </a:pPr>
            <a:endParaRPr lang="en-GB" dirty="0"/>
          </a:p>
          <a:p>
            <a:pPr>
              <a:lnSpc>
                <a:spcPct val="107000"/>
              </a:lnSpc>
            </a:pPr>
            <a:endParaRPr lang="en-GB" dirty="0"/>
          </a:p>
          <a:p>
            <a:pPr>
              <a:lnSpc>
                <a:spcPct val="107000"/>
              </a:lnSpc>
            </a:pPr>
            <a:endParaRPr lang="en-GB" dirty="0"/>
          </a:p>
          <a:p>
            <a:pPr>
              <a:lnSpc>
                <a:spcPct val="107000"/>
              </a:lnSpc>
            </a:pPr>
            <a:endParaRPr lang="en-GB" dirty="0"/>
          </a:p>
          <a:p>
            <a:pPr>
              <a:lnSpc>
                <a:spcPct val="107000"/>
              </a:lnSpc>
            </a:pPr>
            <a:endParaRPr lang="en-GB" dirty="0"/>
          </a:p>
          <a:p>
            <a:pPr algn="just">
              <a:lnSpc>
                <a:spcPct val="107000"/>
              </a:lnSpc>
            </a:pPr>
            <a:r>
              <a:rPr lang="en-GB" dirty="0">
                <a:latin typeface="Dreaming Outloud Pro" panose="03050502040302030504" pitchFamily="66" charset="0"/>
                <a:cs typeface="Dreaming Outloud Pro" panose="03050502040302030504" pitchFamily="66" charset="0"/>
              </a:rPr>
              <a:t>Parkstone, Police Education (Pol-Ed) supplements our Personal Development curriculum, helping pupils develop the knowledge, understanding and skills needed to stay safe, make responsible choices and become positive members of their community. Through age-appropriate lessons and discussions, pupils learn about topics such as personal safety, healthy relationships, online safety, bullying, peer pressure, anti-social behaviour and the law. Pol-Ed encourages children to develop resilience, respect for others and an understanding of their rights and responsibilities, preparing them to navigate challenges safely and confidently both in school and beyond.</a:t>
            </a:r>
          </a:p>
          <a:p>
            <a:pPr>
              <a:lnSpc>
                <a:spcPct val="107000"/>
              </a:lnSpc>
            </a:pPr>
            <a:endParaRPr lang="en-GB" sz="1400" dirty="0">
              <a:latin typeface="Dreaming Outloud Pro" panose="03050502040302030504" pitchFamily="66" charset="0"/>
              <a:ea typeface="Calibri" panose="020F0502020204030204" pitchFamily="34" charset="0"/>
              <a:cs typeface="Dreaming Outloud Pro" panose="03050502040302030504" pitchFamily="66" charset="0"/>
            </a:endParaRPr>
          </a:p>
        </p:txBody>
      </p:sp>
      <p:pic>
        <p:nvPicPr>
          <p:cNvPr id="6" name="Picture 5">
            <a:extLst>
              <a:ext uri="{FF2B5EF4-FFF2-40B4-BE49-F238E27FC236}">
                <a16:creationId xmlns:a16="http://schemas.microsoft.com/office/drawing/2014/main" id="{F1E629D2-CCA7-7ACE-56B9-1F6658E21C36}"/>
              </a:ext>
            </a:extLst>
          </p:cNvPr>
          <p:cNvPicPr>
            <a:picLocks noChangeAspect="1"/>
          </p:cNvPicPr>
          <p:nvPr/>
        </p:nvPicPr>
        <p:blipFill>
          <a:blip r:embed="rId2"/>
          <a:stretch>
            <a:fillRect/>
          </a:stretch>
        </p:blipFill>
        <p:spPr>
          <a:xfrm>
            <a:off x="6135418" y="982429"/>
            <a:ext cx="3858163" cy="3343742"/>
          </a:xfrm>
          <a:prstGeom prst="rect">
            <a:avLst/>
          </a:prstGeom>
        </p:spPr>
      </p:pic>
    </p:spTree>
    <p:extLst>
      <p:ext uri="{BB962C8B-B14F-4D97-AF65-F5344CB8AC3E}">
        <p14:creationId xmlns:p14="http://schemas.microsoft.com/office/powerpoint/2010/main" val="838067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333CF-DCF4-87A3-F484-2F16A0D2501F}"/>
              </a:ext>
            </a:extLst>
          </p:cNvPr>
          <p:cNvSpPr>
            <a:spLocks noGrp="1"/>
          </p:cNvSpPr>
          <p:nvPr>
            <p:ph type="title"/>
          </p:nvPr>
        </p:nvSpPr>
        <p:spPr/>
        <p:txBody>
          <a:bodyPr>
            <a:normAutofit fontScale="90000"/>
          </a:bodyPr>
          <a:lstStyle/>
          <a:p>
            <a:pPr algn="just"/>
            <a:r>
              <a:rPr lang="en-GB">
                <a:latin typeface="Dreaming Outloud Pro" panose="03050502040302030504" pitchFamily="66" charset="0"/>
                <a:cs typeface="Dreaming Outloud Pro" panose="03050502040302030504" pitchFamily="66" charset="0"/>
              </a:rPr>
              <a:t>Pupil Leadership roles at Parkstone</a:t>
            </a:r>
            <a:br>
              <a:rPr lang="en-GB">
                <a:latin typeface="Dreaming Outloud Pro" panose="03050502040302030504" pitchFamily="66" charset="0"/>
                <a:cs typeface="Dreaming Outloud Pro" panose="03050502040302030504" pitchFamily="66" charset="0"/>
              </a:rPr>
            </a:br>
            <a:r>
              <a:rPr lang="en-GB" sz="2000">
                <a:latin typeface="Dreaming Outloud Pro" panose="03050502040302030504" pitchFamily="66" charset="0"/>
                <a:cs typeface="Dreaming Outloud Pro" panose="03050502040302030504" pitchFamily="66" charset="0"/>
              </a:rPr>
              <a:t>Pupil leadership is an integral party of Parkstone because it helps children develop the skills, attitudes and values they need to thrive both in school and in later life. When pupils are given meaningful leadership opportunities, they learn that their voice matters and that they can make a positive difference to their community.</a:t>
            </a:r>
          </a:p>
        </p:txBody>
      </p:sp>
      <p:sp>
        <p:nvSpPr>
          <p:cNvPr id="3" name="Content Placeholder 2">
            <a:extLst>
              <a:ext uri="{FF2B5EF4-FFF2-40B4-BE49-F238E27FC236}">
                <a16:creationId xmlns:a16="http://schemas.microsoft.com/office/drawing/2014/main" id="{1F92D415-CBAB-A423-8938-09EA2D21918B}"/>
              </a:ext>
            </a:extLst>
          </p:cNvPr>
          <p:cNvSpPr>
            <a:spLocks noGrp="1"/>
          </p:cNvSpPr>
          <p:nvPr>
            <p:ph idx="1"/>
          </p:nvPr>
        </p:nvSpPr>
        <p:spPr/>
        <p:txBody>
          <a:bodyPr/>
          <a:lstStyle/>
          <a:p>
            <a:r>
              <a:rPr lang="en-GB">
                <a:latin typeface="Dreaming Outloud Pro" panose="03050502040302030504" pitchFamily="66" charset="0"/>
                <a:cs typeface="Dreaming Outloud Pro" panose="03050502040302030504" pitchFamily="66" charset="0"/>
              </a:rPr>
              <a:t>Reading Ambassadors</a:t>
            </a:r>
          </a:p>
          <a:p>
            <a:r>
              <a:rPr lang="en-GB">
                <a:latin typeface="Dreaming Outloud Pro" panose="03050502040302030504" pitchFamily="66" charset="0"/>
                <a:cs typeface="Dreaming Outloud Pro" panose="03050502040302030504" pitchFamily="66" charset="0"/>
              </a:rPr>
              <a:t>School Councillors</a:t>
            </a:r>
          </a:p>
          <a:p>
            <a:r>
              <a:rPr lang="en-GB">
                <a:latin typeface="Dreaming Outloud Pro" panose="03050502040302030504" pitchFamily="66" charset="0"/>
                <a:cs typeface="Dreaming Outloud Pro" panose="03050502040302030504" pitchFamily="66" charset="0"/>
              </a:rPr>
              <a:t>Attendance Ambassadors</a:t>
            </a:r>
          </a:p>
          <a:p>
            <a:r>
              <a:rPr lang="en-GB">
                <a:latin typeface="Dreaming Outloud Pro" panose="03050502040302030504" pitchFamily="66" charset="0"/>
                <a:cs typeface="Dreaming Outloud Pro" panose="03050502040302030504" pitchFamily="66" charset="0"/>
              </a:rPr>
              <a:t>Lunchtime Supervisors</a:t>
            </a:r>
          </a:p>
          <a:p>
            <a:r>
              <a:rPr lang="en-GB">
                <a:latin typeface="Dreaming Outloud Pro" panose="03050502040302030504" pitchFamily="66" charset="0"/>
                <a:cs typeface="Dreaming Outloud Pro" panose="03050502040302030504" pitchFamily="66" charset="0"/>
              </a:rPr>
              <a:t>Distribution Managers</a:t>
            </a:r>
          </a:p>
          <a:p>
            <a:r>
              <a:rPr lang="en-GB">
                <a:latin typeface="Dreaming Outloud Pro" panose="03050502040302030504" pitchFamily="66" charset="0"/>
                <a:cs typeface="Dreaming Outloud Pro" panose="03050502040302030504" pitchFamily="66" charset="0"/>
              </a:rPr>
              <a:t>ICT monitors</a:t>
            </a:r>
          </a:p>
          <a:p>
            <a:r>
              <a:rPr lang="en-GB">
                <a:latin typeface="Dreaming Outloud Pro" panose="03050502040302030504" pitchFamily="66" charset="0"/>
                <a:cs typeface="Dreaming Outloud Pro" panose="03050502040302030504" pitchFamily="66" charset="0"/>
              </a:rPr>
              <a:t>Teaching Assistants</a:t>
            </a:r>
          </a:p>
          <a:p>
            <a:r>
              <a:rPr lang="en-GB">
                <a:latin typeface="Dreaming Outloud Pro" panose="03050502040302030504" pitchFamily="66" charset="0"/>
                <a:cs typeface="Dreaming Outloud Pro" panose="03050502040302030504" pitchFamily="66" charset="0"/>
              </a:rPr>
              <a:t>Tuck Shop managers</a:t>
            </a:r>
          </a:p>
        </p:txBody>
      </p:sp>
    </p:spTree>
    <p:extLst>
      <p:ext uri="{BB962C8B-B14F-4D97-AF65-F5344CB8AC3E}">
        <p14:creationId xmlns:p14="http://schemas.microsoft.com/office/powerpoint/2010/main" val="1477959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7200">
                <a:latin typeface="Dreaming Outloud Pro" panose="03050502040302030504" pitchFamily="66" charset="0"/>
                <a:cs typeface="Dreaming Outloud Pro" panose="03050502040302030504" pitchFamily="66" charset="0"/>
              </a:rPr>
              <a:t>British Values                                                            </a:t>
            </a:r>
          </a:p>
        </p:txBody>
      </p:sp>
      <p:pic>
        <p:nvPicPr>
          <p:cNvPr id="7" name="Picture 6">
            <a:extLst>
              <a:ext uri="{FF2B5EF4-FFF2-40B4-BE49-F238E27FC236}">
                <a16:creationId xmlns:a16="http://schemas.microsoft.com/office/drawing/2014/main" id="{9225B69D-71FA-65BA-30EE-50F2AD1F232A}"/>
              </a:ext>
            </a:extLst>
          </p:cNvPr>
          <p:cNvPicPr>
            <a:picLocks noChangeAspect="1"/>
          </p:cNvPicPr>
          <p:nvPr/>
        </p:nvPicPr>
        <p:blipFill>
          <a:blip r:embed="rId2"/>
          <a:stretch>
            <a:fillRect/>
          </a:stretch>
        </p:blipFill>
        <p:spPr>
          <a:xfrm>
            <a:off x="9807062" y="220924"/>
            <a:ext cx="1469677" cy="1712376"/>
          </a:xfrm>
          <a:prstGeom prst="rect">
            <a:avLst/>
          </a:prstGeom>
        </p:spPr>
      </p:pic>
      <p:pic>
        <p:nvPicPr>
          <p:cNvPr id="6" name="Picture 5">
            <a:extLst>
              <a:ext uri="{FF2B5EF4-FFF2-40B4-BE49-F238E27FC236}">
                <a16:creationId xmlns:a16="http://schemas.microsoft.com/office/drawing/2014/main" id="{0CA766AF-C23E-D3DF-CD41-ED66B254DF21}"/>
              </a:ext>
            </a:extLst>
          </p:cNvPr>
          <p:cNvPicPr>
            <a:picLocks noChangeAspect="1"/>
          </p:cNvPicPr>
          <p:nvPr/>
        </p:nvPicPr>
        <p:blipFill>
          <a:blip r:embed="rId3"/>
          <a:stretch>
            <a:fillRect/>
          </a:stretch>
        </p:blipFill>
        <p:spPr>
          <a:xfrm>
            <a:off x="880110" y="2014150"/>
            <a:ext cx="10819502" cy="7587049"/>
          </a:xfrm>
          <a:prstGeom prst="rect">
            <a:avLst/>
          </a:prstGeom>
        </p:spPr>
      </p:pic>
    </p:spTree>
    <p:extLst>
      <p:ext uri="{BB962C8B-B14F-4D97-AF65-F5344CB8AC3E}">
        <p14:creationId xmlns:p14="http://schemas.microsoft.com/office/powerpoint/2010/main" val="370126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7813-42B9-07F4-0706-AE1537CEC8CA}"/>
              </a:ext>
            </a:extLst>
          </p:cNvPr>
          <p:cNvSpPr>
            <a:spLocks noGrp="1"/>
          </p:cNvSpPr>
          <p:nvPr>
            <p:ph type="title"/>
          </p:nvPr>
        </p:nvSpPr>
        <p:spPr/>
        <p:txBody>
          <a:bodyPr>
            <a:normAutofit/>
          </a:bodyPr>
          <a:lstStyle/>
          <a:p>
            <a:r>
              <a:rPr lang="en-GB" sz="3100">
                <a:latin typeface="Dreaming Outloud Pro" panose="03050502040302030504" pitchFamily="66" charset="0"/>
                <a:cs typeface="Dreaming Outloud Pro" panose="03050502040302030504" pitchFamily="66" charset="0"/>
              </a:rPr>
              <a:t>To further enhance our pupils’ understanding of British Values, we are enhancing our teaching of these from September 2026</a:t>
            </a:r>
            <a:r>
              <a:rPr lang="en-GB" sz="2800"/>
              <a:t>.</a:t>
            </a:r>
          </a:p>
        </p:txBody>
      </p:sp>
      <p:sp>
        <p:nvSpPr>
          <p:cNvPr id="3" name="Content Placeholder 2">
            <a:extLst>
              <a:ext uri="{FF2B5EF4-FFF2-40B4-BE49-F238E27FC236}">
                <a16:creationId xmlns:a16="http://schemas.microsoft.com/office/drawing/2014/main" id="{4B9D4AA4-2A3F-F12D-70D6-45CD1836C34F}"/>
              </a:ext>
            </a:extLst>
          </p:cNvPr>
          <p:cNvSpPr>
            <a:spLocks noGrp="1"/>
          </p:cNvSpPr>
          <p:nvPr>
            <p:ph idx="1"/>
          </p:nvPr>
        </p:nvSpPr>
        <p:spPr>
          <a:xfrm>
            <a:off x="880110" y="2009273"/>
            <a:ext cx="11041380" cy="6638475"/>
          </a:xfrm>
        </p:spPr>
        <p:txBody>
          <a:bodyPr>
            <a:normAutofit/>
          </a:bodyPr>
          <a:lstStyle/>
          <a:p>
            <a:r>
              <a:rPr lang="en-GB" sz="3200">
                <a:latin typeface="Dreaming Outloud Pro" panose="03050502040302030504" pitchFamily="66" charset="0"/>
                <a:cs typeface="Dreaming Outloud Pro" panose="03050502040302030504" pitchFamily="66" charset="0"/>
              </a:rPr>
              <a:t>We will be introducing a focus for each half term which related to one of the British Values.</a:t>
            </a:r>
          </a:p>
          <a:p>
            <a:pPr marL="0" indent="0">
              <a:buNone/>
            </a:pPr>
            <a:r>
              <a:rPr lang="en-GB" sz="3200">
                <a:latin typeface="Dreaming Outloud Pro" panose="03050502040302030504" pitchFamily="66" charset="0"/>
                <a:cs typeface="Dreaming Outloud Pro" panose="03050502040302030504" pitchFamily="66" charset="0"/>
              </a:rPr>
              <a:t> </a:t>
            </a:r>
          </a:p>
          <a:p>
            <a:endParaRPr lang="en-GB" sz="3200">
              <a:latin typeface="Dreaming Outloud Pro" panose="03050502040302030504" pitchFamily="66" charset="0"/>
              <a:cs typeface="Dreaming Outloud Pro" panose="03050502040302030504" pitchFamily="66" charset="0"/>
            </a:endParaRPr>
          </a:p>
        </p:txBody>
      </p:sp>
      <p:pic>
        <p:nvPicPr>
          <p:cNvPr id="5" name="Picture 4">
            <a:extLst>
              <a:ext uri="{FF2B5EF4-FFF2-40B4-BE49-F238E27FC236}">
                <a16:creationId xmlns:a16="http://schemas.microsoft.com/office/drawing/2014/main" id="{932D84BA-2D43-47FB-76E8-748A91EC0B37}"/>
              </a:ext>
            </a:extLst>
          </p:cNvPr>
          <p:cNvPicPr>
            <a:picLocks noChangeAspect="1"/>
          </p:cNvPicPr>
          <p:nvPr/>
        </p:nvPicPr>
        <p:blipFill>
          <a:blip r:embed="rId2"/>
          <a:stretch>
            <a:fillRect/>
          </a:stretch>
        </p:blipFill>
        <p:spPr>
          <a:xfrm>
            <a:off x="1407694" y="2869768"/>
            <a:ext cx="9781673" cy="6562989"/>
          </a:xfrm>
          <a:prstGeom prst="rect">
            <a:avLst/>
          </a:prstGeom>
        </p:spPr>
      </p:pic>
    </p:spTree>
    <p:extLst>
      <p:ext uri="{BB962C8B-B14F-4D97-AF65-F5344CB8AC3E}">
        <p14:creationId xmlns:p14="http://schemas.microsoft.com/office/powerpoint/2010/main" val="622559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3296092"/>
            <a:ext cx="12850084" cy="1543526"/>
          </a:xfrm>
        </p:spPr>
        <p:txBody>
          <a:bodyPr>
            <a:normAutofit fontScale="90000"/>
          </a:bodyPr>
          <a:lstStyle/>
          <a:p>
            <a:br>
              <a:rPr lang="en-GB">
                <a:latin typeface="SassoonPrimaryInfant" pitchFamily="2" charset="0"/>
              </a:rPr>
            </a:br>
            <a:br>
              <a:rPr lang="en-GB">
                <a:latin typeface="SassoonPrimaryInfant" pitchFamily="2" charset="0"/>
              </a:rPr>
            </a:br>
            <a:br>
              <a:rPr lang="en-GB">
                <a:latin typeface="SassoonPrimaryInfant" pitchFamily="2" charset="0"/>
              </a:rPr>
            </a:br>
            <a:br>
              <a:rPr lang="en-GB">
                <a:latin typeface="SassoonPrimaryInfant" pitchFamily="2" charset="0"/>
              </a:rPr>
            </a:br>
            <a:r>
              <a:rPr lang="en-GB">
                <a:latin typeface="Dreaming Outloud Pro" panose="03050502040302030504" pitchFamily="66" charset="0"/>
                <a:cs typeface="Dreaming Outloud Pro" panose="03050502040302030504" pitchFamily="66" charset="0"/>
              </a:rPr>
              <a:t>An example: Autumn 1</a:t>
            </a:r>
            <a:br>
              <a:rPr lang="en-GB">
                <a:latin typeface="SassoonPrimaryInfant" pitchFamily="2" charset="0"/>
              </a:rPr>
            </a:br>
            <a:br>
              <a:rPr lang="en-GB">
                <a:latin typeface="SassoonPrimaryInfant" pitchFamily="2" charset="0"/>
              </a:rPr>
            </a:br>
            <a:r>
              <a:rPr lang="en-GB">
                <a:latin typeface="Dreaming Outloud Pro" panose="03050502040302030504" pitchFamily="66" charset="0"/>
                <a:cs typeface="Dreaming Outloud Pro" panose="03050502040302030504" pitchFamily="66" charset="0"/>
              </a:rPr>
              <a:t>Ish by Peter H Reynolds</a:t>
            </a:r>
            <a:br>
              <a:rPr lang="en-GB">
                <a:latin typeface="SassoonPrimaryInfant" pitchFamily="2" charset="0"/>
              </a:rPr>
            </a:br>
            <a:r>
              <a:rPr lang="en-GB">
                <a:latin typeface="SassoonPrimaryInfant" pitchFamily="2" charset="0"/>
              </a:rPr>
              <a:t>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0956" y="594558"/>
            <a:ext cx="1548798" cy="1600425"/>
          </a:xfrm>
          <a:prstGeom prst="rect">
            <a:avLst/>
          </a:prstGeom>
        </p:spPr>
      </p:pic>
      <p:pic>
        <p:nvPicPr>
          <p:cNvPr id="5" name="Picture 2" descr="Ish: Amazon.co.uk: Reynolds, Peter H., Reynolds, Peter H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8827" y="4839618"/>
            <a:ext cx="3983947" cy="398949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nvGraphicFramePr>
        <p:xfrm>
          <a:off x="153238" y="6506601"/>
          <a:ext cx="2277022" cy="2928386"/>
        </p:xfrm>
        <a:graphic>
          <a:graphicData uri="http://schemas.openxmlformats.org/drawingml/2006/table">
            <a:tbl>
              <a:tblPr firstRow="1" bandRow="1">
                <a:tableStyleId>{5940675A-B579-460E-94D1-54222C63F5DA}</a:tableStyleId>
              </a:tblPr>
              <a:tblGrid>
                <a:gridCol w="2277022">
                  <a:extLst>
                    <a:ext uri="{9D8B030D-6E8A-4147-A177-3AD203B41FA5}">
                      <a16:colId xmlns:a16="http://schemas.microsoft.com/office/drawing/2014/main" val="20000"/>
                    </a:ext>
                  </a:extLst>
                </a:gridCol>
              </a:tblGrid>
              <a:tr h="1110785">
                <a:tc>
                  <a:txBody>
                    <a:bodyPr/>
                    <a:lstStyle/>
                    <a:p>
                      <a:pPr algn="ctr"/>
                      <a:r>
                        <a:rPr lang="en-US" sz="3300">
                          <a:latin typeface="SassoonPrimaryInfant" pitchFamily="2" charset="0"/>
                        </a:rPr>
                        <a:t>Our Wellbeing</a:t>
                      </a:r>
                      <a:endParaRPr lang="en-GB" sz="3300">
                        <a:latin typeface="SassoonPrimaryInfant" pitchFamily="2" charset="0"/>
                      </a:endParaRPr>
                    </a:p>
                  </a:txBody>
                  <a:tcPr marL="118169" marR="118169" marT="59084" marB="59084">
                    <a:solidFill>
                      <a:schemeClr val="bg1"/>
                    </a:solidFill>
                  </a:tcPr>
                </a:tc>
                <a:extLst>
                  <a:ext uri="{0D108BD9-81ED-4DB2-BD59-A6C34878D82A}">
                    <a16:rowId xmlns:a16="http://schemas.microsoft.com/office/drawing/2014/main" val="10000"/>
                  </a:ext>
                </a:extLst>
              </a:tr>
              <a:tr h="1804378">
                <a:tc>
                  <a:txBody>
                    <a:bodyPr/>
                    <a:lstStyle/>
                    <a:p>
                      <a:pPr algn="ctr"/>
                      <a:endParaRPr lang="en-GB" sz="3300">
                        <a:latin typeface="SassoonPrimaryInfant" pitchFamily="2" charset="0"/>
                      </a:endParaRPr>
                    </a:p>
                  </a:txBody>
                  <a:tcPr marL="118169" marR="118169" marT="59084" marB="59084">
                    <a:solidFill>
                      <a:schemeClr val="bg1"/>
                    </a:solidFill>
                  </a:tcPr>
                </a:tc>
                <a:extLst>
                  <a:ext uri="{0D108BD9-81ED-4DB2-BD59-A6C34878D82A}">
                    <a16:rowId xmlns:a16="http://schemas.microsoft.com/office/drawing/2014/main" val="10001"/>
                  </a:ext>
                </a:extLst>
              </a:tr>
            </a:tbl>
          </a:graphicData>
        </a:graphic>
      </p:graphicFrame>
      <p:pic>
        <p:nvPicPr>
          <p:cNvPr id="8" name="Picture 7"/>
          <p:cNvPicPr>
            <a:picLocks noChangeAspect="1"/>
          </p:cNvPicPr>
          <p:nvPr/>
        </p:nvPicPr>
        <p:blipFill>
          <a:blip r:embed="rId4"/>
          <a:stretch>
            <a:fillRect/>
          </a:stretch>
        </p:blipFill>
        <p:spPr>
          <a:xfrm>
            <a:off x="534625" y="7766734"/>
            <a:ext cx="1514247" cy="121878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39107" y="863294"/>
          <a:ext cx="11745639" cy="7750149"/>
        </p:xfrm>
        <a:graphic>
          <a:graphicData uri="http://schemas.openxmlformats.org/drawingml/2006/table">
            <a:tbl>
              <a:tblPr firstRow="1" bandRow="1">
                <a:tableStyleId>{5940675A-B579-460E-94D1-54222C63F5DA}</a:tableStyleId>
              </a:tblPr>
              <a:tblGrid>
                <a:gridCol w="1255386">
                  <a:extLst>
                    <a:ext uri="{9D8B030D-6E8A-4147-A177-3AD203B41FA5}">
                      <a16:colId xmlns:a16="http://schemas.microsoft.com/office/drawing/2014/main" val="20000"/>
                    </a:ext>
                  </a:extLst>
                </a:gridCol>
                <a:gridCol w="3496751">
                  <a:extLst>
                    <a:ext uri="{9D8B030D-6E8A-4147-A177-3AD203B41FA5}">
                      <a16:colId xmlns:a16="http://schemas.microsoft.com/office/drawing/2014/main" val="20001"/>
                    </a:ext>
                  </a:extLst>
                </a:gridCol>
                <a:gridCol w="3496751">
                  <a:extLst>
                    <a:ext uri="{9D8B030D-6E8A-4147-A177-3AD203B41FA5}">
                      <a16:colId xmlns:a16="http://schemas.microsoft.com/office/drawing/2014/main" val="20002"/>
                    </a:ext>
                  </a:extLst>
                </a:gridCol>
                <a:gridCol w="3496751">
                  <a:extLst>
                    <a:ext uri="{9D8B030D-6E8A-4147-A177-3AD203B41FA5}">
                      <a16:colId xmlns:a16="http://schemas.microsoft.com/office/drawing/2014/main" val="20003"/>
                    </a:ext>
                  </a:extLst>
                </a:gridCol>
              </a:tblGrid>
              <a:tr h="1412288">
                <a:tc gridSpan="4">
                  <a:txBody>
                    <a:bodyPr/>
                    <a:lstStyle/>
                    <a:p>
                      <a:r>
                        <a:rPr lang="en-GB" sz="3100">
                          <a:latin typeface="SassoonPrimaryInfant" pitchFamily="2" charset="0"/>
                        </a:rPr>
                        <a:t>Ish by Peter H Reynolds</a:t>
                      </a:r>
                      <a:endParaRPr lang="en-GB" sz="3100"/>
                    </a:p>
                  </a:txBody>
                  <a:tcPr marL="118169" marR="118169" marT="59084" marB="59084" anchor="ctr">
                    <a:solidFill>
                      <a:schemeClr val="accent6">
                        <a:lumMod val="20000"/>
                        <a:lumOff val="80000"/>
                      </a:schemeClr>
                    </a:solidFill>
                  </a:tcPr>
                </a:tc>
                <a:tc hMerge="1">
                  <a:txBody>
                    <a:bodyPr/>
                    <a:lstStyle/>
                    <a:p>
                      <a:endParaRPr lang="en-US"/>
                    </a:p>
                  </a:txBody>
                  <a:tcPr anchor="ctr">
                    <a:solidFill>
                      <a:schemeClr val="accent6">
                        <a:lumMod val="20000"/>
                        <a:lumOff val="8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39081">
                <a:tc>
                  <a:txBody>
                    <a:bodyPr/>
                    <a:lstStyle/>
                    <a:p>
                      <a:pPr algn="ctr"/>
                      <a:r>
                        <a:rPr lang="en-US" sz="3300">
                          <a:latin typeface="SassoonPrimaryInfant" pitchFamily="2" charset="0"/>
                        </a:rPr>
                        <a:t>Cycle</a:t>
                      </a:r>
                      <a:endParaRPr lang="en-GB" sz="3300">
                        <a:latin typeface="SassoonPrimaryInfant" pitchFamily="2" charset="0"/>
                      </a:endParaRPr>
                    </a:p>
                  </a:txBody>
                  <a:tcPr marL="118169" marR="118169" marT="59084" marB="59084" anchor="ctr"/>
                </a:tc>
                <a:tc>
                  <a:txBody>
                    <a:bodyPr/>
                    <a:lstStyle/>
                    <a:p>
                      <a:pPr algn="ctr"/>
                      <a:r>
                        <a:rPr lang="en-US" sz="3300">
                          <a:latin typeface="SassoonPrimaryInfant" pitchFamily="2" charset="0"/>
                        </a:rPr>
                        <a:t>Y1/2</a:t>
                      </a:r>
                      <a:endParaRPr lang="en-GB" sz="3300">
                        <a:latin typeface="SassoonPrimaryInfant" pitchFamily="2" charset="0"/>
                      </a:endParaRPr>
                    </a:p>
                  </a:txBody>
                  <a:tcPr marL="118169" marR="118169" marT="59084" marB="59084" anchor="ctr"/>
                </a:tc>
                <a:tc>
                  <a:txBody>
                    <a:bodyPr/>
                    <a:lstStyle/>
                    <a:p>
                      <a:pPr algn="ctr"/>
                      <a:r>
                        <a:rPr lang="en-US" sz="3300">
                          <a:latin typeface="SassoonPrimaryInfant" pitchFamily="2" charset="0"/>
                        </a:rPr>
                        <a:t>Y3/4</a:t>
                      </a:r>
                      <a:endParaRPr lang="en-GB" sz="3300">
                        <a:latin typeface="SassoonPrimaryInfant" pitchFamily="2" charset="0"/>
                      </a:endParaRPr>
                    </a:p>
                  </a:txBody>
                  <a:tcPr marL="118169" marR="118169" marT="59084" marB="59084" anchor="ctr"/>
                </a:tc>
                <a:tc>
                  <a:txBody>
                    <a:bodyPr/>
                    <a:lstStyle/>
                    <a:p>
                      <a:pPr algn="ctr"/>
                      <a:r>
                        <a:rPr lang="en-US" sz="3300">
                          <a:latin typeface="SassoonPrimaryInfant" pitchFamily="2" charset="0"/>
                        </a:rPr>
                        <a:t>Y5/6</a:t>
                      </a:r>
                      <a:endParaRPr lang="en-GB" sz="3300">
                        <a:latin typeface="SassoonPrimaryInfant" pitchFamily="2" charset="0"/>
                      </a:endParaRPr>
                    </a:p>
                  </a:txBody>
                  <a:tcPr marL="118169" marR="118169" marT="59084" marB="59084" anchor="ctr"/>
                </a:tc>
                <a:extLst>
                  <a:ext uri="{0D108BD9-81ED-4DB2-BD59-A6C34878D82A}">
                    <a16:rowId xmlns:a16="http://schemas.microsoft.com/office/drawing/2014/main" val="10001"/>
                  </a:ext>
                </a:extLst>
              </a:tr>
              <a:tr h="2849390">
                <a:tc>
                  <a:txBody>
                    <a:bodyPr/>
                    <a:lstStyle/>
                    <a:p>
                      <a:r>
                        <a:rPr lang="en-US" sz="3300">
                          <a:latin typeface="SassoonPrimaryInfant" pitchFamily="2" charset="0"/>
                        </a:rPr>
                        <a:t>Cycle A</a:t>
                      </a:r>
                      <a:endParaRPr lang="en-GB" sz="3300">
                        <a:latin typeface="SassoonPrimaryInfant" pitchFamily="2" charset="0"/>
                      </a:endParaRPr>
                    </a:p>
                  </a:txBody>
                  <a:tcPr marL="118169" marR="118169" marT="59084" marB="59084" anchor="ctr"/>
                </a:tc>
                <a:tc>
                  <a:txBody>
                    <a:bodyPr/>
                    <a:lstStyle/>
                    <a:p>
                      <a:r>
                        <a:rPr lang="en-US" sz="2100">
                          <a:solidFill>
                            <a:srgbClr val="00B050"/>
                          </a:solidFill>
                          <a:latin typeface="SassoonPrimaryInfant" pitchFamily="2" charset="0"/>
                        </a:rPr>
                        <a:t>Ish Art Gallery</a:t>
                      </a:r>
                    </a:p>
                    <a:p>
                      <a:r>
                        <a:rPr lang="en-GB" sz="2100">
                          <a:latin typeface="SassoonPrimaryInfant" pitchFamily="2" charset="0"/>
                        </a:rPr>
                        <a:t>A wellbeing‑centred art activity that reinforces the message that work doesn’t need to be “perfect” to be wonderful.</a:t>
                      </a:r>
                    </a:p>
                  </a:txBody>
                  <a:tcPr marL="118169" marR="118169" marT="59084" marB="59084"/>
                </a:tc>
                <a:tc>
                  <a:txBody>
                    <a:bodyPr/>
                    <a:lstStyle/>
                    <a:p>
                      <a:r>
                        <a:rPr lang="en-GB" sz="2100" kern="1200">
                          <a:solidFill>
                            <a:srgbClr val="00B050"/>
                          </a:solidFill>
                          <a:latin typeface="SassoonPrimaryInfant" pitchFamily="2" charset="0"/>
                          <a:ea typeface="+mn-ea"/>
                          <a:cs typeface="+mn-cs"/>
                        </a:rPr>
                        <a:t>Ish‑Style Personal Motto Project</a:t>
                      </a:r>
                    </a:p>
                    <a:p>
                      <a:r>
                        <a:rPr lang="en-GB" sz="2100" kern="1200">
                          <a:solidFill>
                            <a:schemeClr val="tx1"/>
                          </a:solidFill>
                          <a:latin typeface="SassoonPrimaryInfant" pitchFamily="2" charset="0"/>
                          <a:ea typeface="+mn-ea"/>
                          <a:cs typeface="+mn-cs"/>
                        </a:rPr>
                        <a:t>A reflective wellbeing task where pupils craft a short personal motto that captures who they are </a:t>
                      </a:r>
                      <a:r>
                        <a:rPr lang="en-GB" sz="2100" kern="1200" err="1">
                          <a:solidFill>
                            <a:schemeClr val="tx1"/>
                          </a:solidFill>
                          <a:latin typeface="SassoonPrimaryInfant" pitchFamily="2" charset="0"/>
                          <a:ea typeface="+mn-ea"/>
                          <a:cs typeface="+mn-cs"/>
                        </a:rPr>
                        <a:t>ish</a:t>
                      </a:r>
                      <a:r>
                        <a:rPr lang="en-GB" sz="2100" kern="1200">
                          <a:solidFill>
                            <a:schemeClr val="tx1"/>
                          </a:solidFill>
                          <a:latin typeface="SassoonPrimaryInfant" pitchFamily="2" charset="0"/>
                          <a:ea typeface="+mn-ea"/>
                          <a:cs typeface="+mn-cs"/>
                        </a:rPr>
                        <a:t> — brave‑</a:t>
                      </a:r>
                      <a:r>
                        <a:rPr lang="en-GB" sz="2100" kern="1200" err="1">
                          <a:solidFill>
                            <a:schemeClr val="tx1"/>
                          </a:solidFill>
                          <a:latin typeface="SassoonPrimaryInfant" pitchFamily="2" charset="0"/>
                          <a:ea typeface="+mn-ea"/>
                          <a:cs typeface="+mn-cs"/>
                        </a:rPr>
                        <a:t>ish</a:t>
                      </a:r>
                      <a:r>
                        <a:rPr lang="en-GB" sz="2100" kern="1200">
                          <a:solidFill>
                            <a:schemeClr val="tx1"/>
                          </a:solidFill>
                          <a:latin typeface="SassoonPrimaryInfant" pitchFamily="2" charset="0"/>
                          <a:ea typeface="+mn-ea"/>
                          <a:cs typeface="+mn-cs"/>
                        </a:rPr>
                        <a:t>, kind‑</a:t>
                      </a:r>
                      <a:r>
                        <a:rPr lang="en-GB" sz="2100" kern="1200" err="1">
                          <a:solidFill>
                            <a:schemeClr val="tx1"/>
                          </a:solidFill>
                          <a:latin typeface="SassoonPrimaryInfant" pitchFamily="2" charset="0"/>
                          <a:ea typeface="+mn-ea"/>
                          <a:cs typeface="+mn-cs"/>
                        </a:rPr>
                        <a:t>ish</a:t>
                      </a:r>
                      <a:r>
                        <a:rPr lang="en-GB" sz="2100" kern="1200">
                          <a:solidFill>
                            <a:schemeClr val="tx1"/>
                          </a:solidFill>
                          <a:latin typeface="SassoonPrimaryInfant" pitchFamily="2" charset="0"/>
                          <a:ea typeface="+mn-ea"/>
                          <a:cs typeface="+mn-cs"/>
                        </a:rPr>
                        <a:t>, curious‑</a:t>
                      </a:r>
                      <a:r>
                        <a:rPr lang="en-GB" sz="2100" kern="1200" err="1">
                          <a:solidFill>
                            <a:schemeClr val="tx1"/>
                          </a:solidFill>
                          <a:latin typeface="SassoonPrimaryInfant" pitchFamily="2" charset="0"/>
                          <a:ea typeface="+mn-ea"/>
                          <a:cs typeface="+mn-cs"/>
                        </a:rPr>
                        <a:t>ish</a:t>
                      </a:r>
                      <a:r>
                        <a:rPr lang="en-GB" sz="2100" kern="1200">
                          <a:solidFill>
                            <a:schemeClr val="tx1"/>
                          </a:solidFill>
                          <a:latin typeface="SassoonPrimaryInfant" pitchFamily="2" charset="0"/>
                          <a:ea typeface="+mn-ea"/>
                          <a:cs typeface="+mn-cs"/>
                        </a:rPr>
                        <a:t>, determined‑</a:t>
                      </a:r>
                      <a:r>
                        <a:rPr lang="en-GB" sz="2100" kern="1200" err="1">
                          <a:solidFill>
                            <a:schemeClr val="tx1"/>
                          </a:solidFill>
                          <a:latin typeface="SassoonPrimaryInfant" pitchFamily="2" charset="0"/>
                          <a:ea typeface="+mn-ea"/>
                          <a:cs typeface="+mn-cs"/>
                        </a:rPr>
                        <a:t>ish</a:t>
                      </a:r>
                      <a:r>
                        <a:rPr lang="en-GB" sz="2100" kern="1200">
                          <a:solidFill>
                            <a:schemeClr val="tx1"/>
                          </a:solidFill>
                          <a:latin typeface="SassoonPrimaryInfant" pitchFamily="2" charset="0"/>
                          <a:ea typeface="+mn-ea"/>
                          <a:cs typeface="+mn-cs"/>
                        </a:rPr>
                        <a:t>.</a:t>
                      </a:r>
                    </a:p>
                  </a:txBody>
                  <a:tcPr marL="118169" marR="118169" marT="59084" marB="59084"/>
                </a:tc>
                <a:tc>
                  <a:txBody>
                    <a:bodyPr/>
                    <a:lstStyle/>
                    <a:p>
                      <a:r>
                        <a:rPr lang="en-GB" sz="2100" kern="1200">
                          <a:solidFill>
                            <a:srgbClr val="00B050"/>
                          </a:solidFill>
                          <a:latin typeface="SassoonPrimaryInfant" pitchFamily="2" charset="0"/>
                          <a:ea typeface="+mn-ea"/>
                          <a:cs typeface="+mn-cs"/>
                        </a:rPr>
                        <a:t>Ish Mindset Journals</a:t>
                      </a:r>
                    </a:p>
                    <a:p>
                      <a:r>
                        <a:rPr lang="en-GB" sz="2100" kern="1200">
                          <a:solidFill>
                            <a:schemeClr val="tx1"/>
                          </a:solidFill>
                          <a:latin typeface="SassoonPrimaryInfant" pitchFamily="2" charset="0"/>
                          <a:ea typeface="+mn-ea"/>
                          <a:cs typeface="+mn-cs"/>
                        </a:rPr>
                        <a:t>A reflective wellbeing practice where pupils explore how “</a:t>
                      </a:r>
                      <a:r>
                        <a:rPr lang="en-GB" sz="2100" kern="1200" err="1">
                          <a:solidFill>
                            <a:schemeClr val="tx1"/>
                          </a:solidFill>
                          <a:latin typeface="SassoonPrimaryInfant" pitchFamily="2" charset="0"/>
                          <a:ea typeface="+mn-ea"/>
                          <a:cs typeface="+mn-cs"/>
                        </a:rPr>
                        <a:t>ish</a:t>
                      </a:r>
                      <a:r>
                        <a:rPr lang="en-GB" sz="2100" kern="1200">
                          <a:solidFill>
                            <a:schemeClr val="tx1"/>
                          </a:solidFill>
                          <a:latin typeface="SassoonPrimaryInfant" pitchFamily="2" charset="0"/>
                          <a:ea typeface="+mn-ea"/>
                          <a:cs typeface="+mn-cs"/>
                        </a:rPr>
                        <a:t> thinking” applies to real life — not just art.</a:t>
                      </a:r>
                    </a:p>
                  </a:txBody>
                  <a:tcPr marL="118169" marR="118169" marT="59084" marB="59084"/>
                </a:tc>
                <a:extLst>
                  <a:ext uri="{0D108BD9-81ED-4DB2-BD59-A6C34878D82A}">
                    <a16:rowId xmlns:a16="http://schemas.microsoft.com/office/drawing/2014/main" val="10002"/>
                  </a:ext>
                </a:extLst>
              </a:tr>
              <a:tr h="2849390">
                <a:tc>
                  <a:txBody>
                    <a:bodyPr/>
                    <a:lstStyle/>
                    <a:p>
                      <a:r>
                        <a:rPr lang="en-US" sz="3300">
                          <a:latin typeface="SassoonPrimaryInfant" pitchFamily="2" charset="0"/>
                        </a:rPr>
                        <a:t>Cycle B</a:t>
                      </a:r>
                      <a:endParaRPr lang="en-GB" sz="3300">
                        <a:latin typeface="SassoonPrimaryInfant" pitchFamily="2" charset="0"/>
                      </a:endParaRPr>
                    </a:p>
                  </a:txBody>
                  <a:tcPr marL="118169" marR="118169" marT="59084" marB="59084" anchor="ctr"/>
                </a:tc>
                <a:tc>
                  <a:txBody>
                    <a:bodyPr/>
                    <a:lstStyle/>
                    <a:p>
                      <a:r>
                        <a:rPr lang="en-US" sz="2100">
                          <a:solidFill>
                            <a:srgbClr val="00B050"/>
                          </a:solidFill>
                          <a:latin typeface="SassoonPrimaryInfant" pitchFamily="2" charset="0"/>
                        </a:rPr>
                        <a:t>Brave-</a:t>
                      </a:r>
                      <a:r>
                        <a:rPr lang="en-US" sz="2100" err="1">
                          <a:solidFill>
                            <a:srgbClr val="00B050"/>
                          </a:solidFill>
                          <a:latin typeface="SassoonPrimaryInfant" pitchFamily="2" charset="0"/>
                        </a:rPr>
                        <a:t>ish</a:t>
                      </a:r>
                      <a:r>
                        <a:rPr lang="en-US" sz="2100">
                          <a:solidFill>
                            <a:srgbClr val="00B050"/>
                          </a:solidFill>
                          <a:latin typeface="SassoonPrimaryInfant" pitchFamily="2" charset="0"/>
                        </a:rPr>
                        <a:t> Moments Circle</a:t>
                      </a:r>
                    </a:p>
                    <a:p>
                      <a:r>
                        <a:rPr lang="en-GB" sz="2100">
                          <a:latin typeface="SassoonPrimaryInfant" pitchFamily="2" charset="0"/>
                        </a:rPr>
                        <a:t>A gentle PSHE activity that helps children recognise their own courage and celebrate small personal achievements.</a:t>
                      </a:r>
                    </a:p>
                  </a:txBody>
                  <a:tcPr marL="118169" marR="118169" marT="59084" marB="59084"/>
                </a:tc>
                <a:tc>
                  <a:txBody>
                    <a:bodyPr/>
                    <a:lstStyle/>
                    <a:p>
                      <a:r>
                        <a:rPr lang="en-GB" sz="2100" kern="1200">
                          <a:solidFill>
                            <a:srgbClr val="00B050"/>
                          </a:solidFill>
                          <a:latin typeface="SassoonPrimaryInfant" pitchFamily="2" charset="0"/>
                          <a:ea typeface="+mn-ea"/>
                          <a:cs typeface="+mn-cs"/>
                        </a:rPr>
                        <a:t>Ish Problem‑Solvers Workshop</a:t>
                      </a:r>
                    </a:p>
                    <a:p>
                      <a:r>
                        <a:rPr lang="en-GB" sz="2100" kern="1200">
                          <a:solidFill>
                            <a:schemeClr val="tx1"/>
                          </a:solidFill>
                          <a:latin typeface="SassoonPrimaryInfant" pitchFamily="2" charset="0"/>
                          <a:ea typeface="+mn-ea"/>
                          <a:cs typeface="+mn-cs"/>
                        </a:rPr>
                        <a:t>A collaborative activity where pupils tackle small challenges using “</a:t>
                      </a:r>
                      <a:r>
                        <a:rPr lang="en-GB" sz="2100" kern="1200" err="1">
                          <a:solidFill>
                            <a:schemeClr val="tx1"/>
                          </a:solidFill>
                          <a:latin typeface="SassoonPrimaryInfant" pitchFamily="2" charset="0"/>
                          <a:ea typeface="+mn-ea"/>
                          <a:cs typeface="+mn-cs"/>
                        </a:rPr>
                        <a:t>ish</a:t>
                      </a:r>
                      <a:r>
                        <a:rPr lang="en-GB" sz="2100" kern="1200">
                          <a:solidFill>
                            <a:schemeClr val="tx1"/>
                          </a:solidFill>
                          <a:latin typeface="SassoonPrimaryInfant" pitchFamily="2" charset="0"/>
                          <a:ea typeface="+mn-ea"/>
                          <a:cs typeface="+mn-cs"/>
                        </a:rPr>
                        <a:t> thinking”—trying ideas, adapting, and valuing effort over perfection.</a:t>
                      </a:r>
                    </a:p>
                  </a:txBody>
                  <a:tcPr marL="118169" marR="118169" marT="59084" marB="59084"/>
                </a:tc>
                <a:tc>
                  <a:txBody>
                    <a:bodyPr/>
                    <a:lstStyle/>
                    <a:p>
                      <a:r>
                        <a:rPr lang="en-GB" sz="2100" kern="1200">
                          <a:solidFill>
                            <a:srgbClr val="00B050"/>
                          </a:solidFill>
                          <a:latin typeface="SassoonPrimaryInfant" pitchFamily="2" charset="0"/>
                          <a:ea typeface="+mn-ea"/>
                          <a:cs typeface="+mn-cs"/>
                        </a:rPr>
                        <a:t>Ish Debates on Freedom of Expression</a:t>
                      </a:r>
                    </a:p>
                    <a:p>
                      <a:r>
                        <a:rPr lang="en-GB" sz="2100" kern="1200">
                          <a:solidFill>
                            <a:schemeClr val="tx1"/>
                          </a:solidFill>
                          <a:latin typeface="SassoonPrimaryInfant" pitchFamily="2" charset="0"/>
                          <a:ea typeface="+mn-ea"/>
                          <a:cs typeface="+mn-cs"/>
                        </a:rPr>
                        <a:t>A structured discussion exploring how Ish connects to the right to express yourself freely — a key aspect of individual liberty.</a:t>
                      </a:r>
                    </a:p>
                  </a:txBody>
                  <a:tcPr marL="118169" marR="118169" marT="59084" marB="59084"/>
                </a:tc>
                <a:extLst>
                  <a:ext uri="{0D108BD9-81ED-4DB2-BD59-A6C34878D82A}">
                    <a16:rowId xmlns:a16="http://schemas.microsoft.com/office/drawing/2014/main" val="10003"/>
                  </a:ext>
                </a:extLst>
              </a:tr>
            </a:tbl>
          </a:graphicData>
        </a:graphic>
      </p:graphicFrame>
      <p:pic>
        <p:nvPicPr>
          <p:cNvPr id="5" name="Picture 2" descr="Ish: Amazon.co.uk: Reynolds, Peter H., Reynolds, Peter H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77544" y="963083"/>
            <a:ext cx="1187460" cy="11891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39107" y="623752"/>
          <a:ext cx="11766467" cy="8248844"/>
        </p:xfrm>
        <a:graphic>
          <a:graphicData uri="http://schemas.openxmlformats.org/drawingml/2006/table">
            <a:tbl>
              <a:tblPr firstRow="1" bandRow="1">
                <a:tableStyleId>{5940675A-B579-460E-94D1-54222C63F5DA}</a:tableStyleId>
              </a:tblPr>
              <a:tblGrid>
                <a:gridCol w="1442262">
                  <a:extLst>
                    <a:ext uri="{9D8B030D-6E8A-4147-A177-3AD203B41FA5}">
                      <a16:colId xmlns:a16="http://schemas.microsoft.com/office/drawing/2014/main" val="20000"/>
                    </a:ext>
                  </a:extLst>
                </a:gridCol>
                <a:gridCol w="10324205">
                  <a:extLst>
                    <a:ext uri="{9D8B030D-6E8A-4147-A177-3AD203B41FA5}">
                      <a16:colId xmlns:a16="http://schemas.microsoft.com/office/drawing/2014/main" val="20001"/>
                    </a:ext>
                  </a:extLst>
                </a:gridCol>
              </a:tblGrid>
              <a:tr h="1440018">
                <a:tc gridSpan="2">
                  <a:txBody>
                    <a:bodyPr/>
                    <a:lstStyle/>
                    <a:p>
                      <a:r>
                        <a:rPr lang="en-GB" sz="3100">
                          <a:latin typeface="SassoonPrimaryInfant" pitchFamily="2" charset="0"/>
                        </a:rPr>
                        <a:t>Ish by Peter H Reynolds</a:t>
                      </a:r>
                      <a:endParaRPr lang="en-GB" sz="3100"/>
                    </a:p>
                  </a:txBody>
                  <a:tcPr marL="118169" marR="118169" marT="59084" marB="59084" anchor="ctr">
                    <a:solidFill>
                      <a:schemeClr val="accent6">
                        <a:lumMod val="20000"/>
                        <a:lumOff val="80000"/>
                      </a:schemeClr>
                    </a:solidFill>
                  </a:tcPr>
                </a:tc>
                <a:tc hMerge="1">
                  <a:txBody>
                    <a:bodyPr/>
                    <a:lstStyle/>
                    <a:p>
                      <a:endParaRPr lang="en-US"/>
                    </a:p>
                  </a:txBody>
                  <a:tcPr anchor="ctr">
                    <a:solidFill>
                      <a:schemeClr val="accent6">
                        <a:lumMod val="20000"/>
                        <a:lumOff val="80000"/>
                      </a:schemeClr>
                    </a:solidFill>
                  </a:tcPr>
                </a:tc>
                <a:extLst>
                  <a:ext uri="{0D108BD9-81ED-4DB2-BD59-A6C34878D82A}">
                    <a16:rowId xmlns:a16="http://schemas.microsoft.com/office/drawing/2014/main" val="10000"/>
                  </a:ext>
                </a:extLst>
              </a:tr>
              <a:tr h="614477">
                <a:tc>
                  <a:txBody>
                    <a:bodyPr/>
                    <a:lstStyle/>
                    <a:p>
                      <a:pPr algn="ctr"/>
                      <a:r>
                        <a:rPr lang="en-US" sz="3300">
                          <a:latin typeface="SassoonPrimaryInfant" pitchFamily="2" charset="0"/>
                        </a:rPr>
                        <a:t>Cycle</a:t>
                      </a:r>
                      <a:endParaRPr lang="en-GB" sz="3300">
                        <a:latin typeface="SassoonPrimaryInfant" pitchFamily="2" charset="0"/>
                      </a:endParaRPr>
                    </a:p>
                  </a:txBody>
                  <a:tcPr marL="118169" marR="118169" marT="59084" marB="59084" anchor="ctr"/>
                </a:tc>
                <a:tc>
                  <a:txBody>
                    <a:bodyPr/>
                    <a:lstStyle/>
                    <a:p>
                      <a:pPr algn="ctr"/>
                      <a:r>
                        <a:rPr lang="en-US" sz="3300" b="1">
                          <a:latin typeface="SassoonPrimaryInfant" pitchFamily="2" charset="0"/>
                        </a:rPr>
                        <a:t>Y1/2</a:t>
                      </a:r>
                      <a:endParaRPr lang="en-GB" sz="3300" b="1">
                        <a:latin typeface="SassoonPrimaryInfant" pitchFamily="2" charset="0"/>
                      </a:endParaRPr>
                    </a:p>
                  </a:txBody>
                  <a:tcPr marL="118169" marR="118169" marT="59084" marB="59084" anchor="ctr"/>
                </a:tc>
                <a:extLst>
                  <a:ext uri="{0D108BD9-81ED-4DB2-BD59-A6C34878D82A}">
                    <a16:rowId xmlns:a16="http://schemas.microsoft.com/office/drawing/2014/main" val="10001"/>
                  </a:ext>
                </a:extLst>
              </a:tr>
              <a:tr h="3093869">
                <a:tc>
                  <a:txBody>
                    <a:bodyPr/>
                    <a:lstStyle/>
                    <a:p>
                      <a:r>
                        <a:rPr lang="en-US" sz="3300">
                          <a:latin typeface="SassoonPrimaryInfant" pitchFamily="2" charset="0"/>
                        </a:rPr>
                        <a:t>Cycle A</a:t>
                      </a:r>
                    </a:p>
                    <a:p>
                      <a:r>
                        <a:rPr lang="en-US" sz="2100">
                          <a:solidFill>
                            <a:srgbClr val="00B050"/>
                          </a:solidFill>
                          <a:latin typeface="SassoonPrimaryInfant" pitchFamily="2" charset="0"/>
                        </a:rPr>
                        <a:t>Ish Art Gallery</a:t>
                      </a:r>
                      <a:endParaRPr lang="en-GB" sz="2100">
                        <a:solidFill>
                          <a:srgbClr val="00B050"/>
                        </a:solidFill>
                        <a:latin typeface="SassoonPrimaryInfant" pitchFamily="2" charset="0"/>
                      </a:endParaRPr>
                    </a:p>
                  </a:txBody>
                  <a:tcPr marL="118169" marR="118169" marT="59084" marB="59084" anchor="ctr"/>
                </a:tc>
                <a:tc>
                  <a:txBody>
                    <a:bodyPr/>
                    <a:lstStyle/>
                    <a:p>
                      <a:r>
                        <a:rPr lang="en-GB" sz="1600" b="1">
                          <a:effectLst/>
                          <a:latin typeface="SassoonPrimaryInfant" pitchFamily="2" charset="0"/>
                        </a:rPr>
                        <a:t>Core idea:</a:t>
                      </a:r>
                      <a:r>
                        <a:rPr lang="en-GB" sz="1600">
                          <a:effectLst/>
                          <a:latin typeface="SassoonPrimaryInfant" pitchFamily="2" charset="0"/>
                        </a:rPr>
                        <a:t> Children create artwork that is “tree‑</a:t>
                      </a:r>
                      <a:r>
                        <a:rPr lang="en-GB" sz="1600" err="1">
                          <a:effectLst/>
                          <a:latin typeface="SassoonPrimaryInfant" pitchFamily="2" charset="0"/>
                        </a:rPr>
                        <a:t>ish</a:t>
                      </a:r>
                      <a:r>
                        <a:rPr lang="en-GB" sz="1600">
                          <a:effectLst/>
                          <a:latin typeface="SassoonPrimaryInfant" pitchFamily="2" charset="0"/>
                        </a:rPr>
                        <a:t>,” “house‑</a:t>
                      </a:r>
                      <a:r>
                        <a:rPr lang="en-GB" sz="1600" err="1">
                          <a:effectLst/>
                          <a:latin typeface="SassoonPrimaryInfant" pitchFamily="2" charset="0"/>
                        </a:rPr>
                        <a:t>ish</a:t>
                      </a:r>
                      <a:r>
                        <a:rPr lang="en-GB" sz="1600">
                          <a:effectLst/>
                          <a:latin typeface="SassoonPrimaryInfant" pitchFamily="2" charset="0"/>
                        </a:rPr>
                        <a:t>,” “flower‑</a:t>
                      </a:r>
                      <a:r>
                        <a:rPr lang="en-GB" sz="1600" err="1">
                          <a:effectLst/>
                          <a:latin typeface="SassoonPrimaryInfant" pitchFamily="2" charset="0"/>
                        </a:rPr>
                        <a:t>ish</a:t>
                      </a:r>
                      <a:r>
                        <a:rPr lang="en-GB" sz="1600">
                          <a:effectLst/>
                          <a:latin typeface="SassoonPrimaryInfant" pitchFamily="2" charset="0"/>
                        </a:rPr>
                        <a:t>,” etc., celebrating their own interpretations. </a:t>
                      </a:r>
                    </a:p>
                    <a:p>
                      <a:r>
                        <a:rPr lang="en-GB" sz="1600" b="1">
                          <a:effectLst/>
                          <a:latin typeface="SassoonPrimaryInfant" pitchFamily="2" charset="0"/>
                        </a:rPr>
                        <a:t>Wellbeing link:</a:t>
                      </a:r>
                      <a:r>
                        <a:rPr lang="en-GB" sz="1600">
                          <a:effectLst/>
                          <a:latin typeface="SassoonPrimaryInfant" pitchFamily="2" charset="0"/>
                        </a:rPr>
                        <a:t> Builds confidence, reduces perfectionism, and encourages pride in effort rather than outcome. </a:t>
                      </a:r>
                    </a:p>
                    <a:p>
                      <a:r>
                        <a:rPr lang="en-GB" sz="1600" b="1">
                          <a:effectLst/>
                          <a:latin typeface="SassoonPrimaryInfant" pitchFamily="2" charset="0"/>
                        </a:rPr>
                        <a:t>Individual liberty link:</a:t>
                      </a:r>
                      <a:r>
                        <a:rPr lang="en-GB" sz="1600">
                          <a:effectLst/>
                          <a:latin typeface="SassoonPrimaryInfant" pitchFamily="2" charset="0"/>
                        </a:rPr>
                        <a:t> Each child chooses what to draw and how to express it, reinforcing autonomy and creative freedom.</a:t>
                      </a:r>
                      <a:endParaRPr lang="en-GB" sz="1600">
                        <a:latin typeface="SassoonPrimaryInfant" pitchFamily="2" charset="0"/>
                      </a:endParaRPr>
                    </a:p>
                    <a:p>
                      <a:r>
                        <a:rPr lang="en-GB" sz="1600" b="1">
                          <a:effectLst/>
                          <a:latin typeface="SassoonPrimaryInfant" pitchFamily="2" charset="0"/>
                        </a:rPr>
                        <a:t>How to run it:</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Read a short summary of </a:t>
                      </a:r>
                      <a:r>
                        <a:rPr lang="en-GB" sz="1600" i="1">
                          <a:effectLst/>
                          <a:latin typeface="SassoonPrimaryInfant" pitchFamily="2" charset="0"/>
                        </a:rPr>
                        <a:t>Ish</a:t>
                      </a:r>
                      <a:r>
                        <a:rPr lang="en-GB" sz="1600">
                          <a:effectLst/>
                          <a:latin typeface="SassoonPrimaryInfant" pitchFamily="2" charset="0"/>
                        </a:rPr>
                        <a:t> and discuss how Ramon learns that his drawings don’t need to be perfect to be meaningful.</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Give children a choice of materials (crayons, paint, collage).</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Invite them to create something “‑</a:t>
                      </a:r>
                      <a:r>
                        <a:rPr lang="en-GB" sz="1600" err="1">
                          <a:effectLst/>
                          <a:latin typeface="SassoonPrimaryInfant" pitchFamily="2" charset="0"/>
                        </a:rPr>
                        <a:t>ish</a:t>
                      </a:r>
                      <a:r>
                        <a:rPr lang="en-GB" sz="1600">
                          <a:effectLst/>
                          <a:latin typeface="SassoonPrimaryInfant" pitchFamily="2" charset="0"/>
                        </a:rPr>
                        <a:t>” and label it themselves.</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Display all pieces in an “Ish Gallery” to show that every style is valued.</a:t>
                      </a:r>
                      <a:endParaRPr lang="en-GB" sz="1600">
                        <a:latin typeface="SassoonPrimaryInfant" pitchFamily="2" charset="0"/>
                      </a:endParaRPr>
                    </a:p>
                    <a:p>
                      <a:r>
                        <a:rPr lang="en-GB" sz="1600" b="1">
                          <a:effectLst/>
                          <a:latin typeface="SassoonPrimaryInfant" pitchFamily="2" charset="0"/>
                        </a:rPr>
                        <a:t>Extension:</a:t>
                      </a:r>
                      <a:r>
                        <a:rPr lang="en-GB" sz="1600">
                          <a:effectLst/>
                          <a:latin typeface="SassoonPrimaryInfant" pitchFamily="2" charset="0"/>
                        </a:rPr>
                        <a:t> Add a reflection moment where children share how it felt to make something without worrying about it being “right.”</a:t>
                      </a:r>
                      <a:endParaRPr lang="en-GB" sz="1600">
                        <a:latin typeface="SassoonPrimaryInfant" pitchFamily="2" charset="0"/>
                      </a:endParaRPr>
                    </a:p>
                  </a:txBody>
                  <a:tcPr marL="118169" marR="118169" marT="59084" marB="59084"/>
                </a:tc>
                <a:extLst>
                  <a:ext uri="{0D108BD9-81ED-4DB2-BD59-A6C34878D82A}">
                    <a16:rowId xmlns:a16="http://schemas.microsoft.com/office/drawing/2014/main" val="10002"/>
                  </a:ext>
                </a:extLst>
              </a:tr>
              <a:tr h="3093869">
                <a:tc>
                  <a:txBody>
                    <a:bodyPr/>
                    <a:lstStyle/>
                    <a:p>
                      <a:r>
                        <a:rPr lang="en-US" sz="3300">
                          <a:latin typeface="SassoonPrimaryInfant" pitchFamily="2" charset="0"/>
                        </a:rPr>
                        <a:t>Cycle B</a:t>
                      </a:r>
                    </a:p>
                    <a:p>
                      <a:pPr marL="0" marR="0" lvl="0" indent="0" algn="l" defTabSz="914400" rtl="0" eaLnBrk="1" fontAlgn="auto" latinLnBrk="0" hangingPunct="1">
                        <a:lnSpc>
                          <a:spcPct val="100000"/>
                        </a:lnSpc>
                        <a:spcBef>
                          <a:spcPts val="0"/>
                        </a:spcBef>
                        <a:spcAft>
                          <a:spcPts val="0"/>
                        </a:spcAft>
                        <a:buClrTx/>
                        <a:buSzTx/>
                        <a:buFontTx/>
                        <a:buNone/>
                        <a:defRPr/>
                      </a:pPr>
                      <a:r>
                        <a:rPr lang="en-US" sz="2100">
                          <a:solidFill>
                            <a:srgbClr val="00B050"/>
                          </a:solidFill>
                          <a:latin typeface="SassoonPrimaryInfant" pitchFamily="2" charset="0"/>
                        </a:rPr>
                        <a:t>Brave-</a:t>
                      </a:r>
                      <a:r>
                        <a:rPr lang="en-US" sz="2100" err="1">
                          <a:solidFill>
                            <a:srgbClr val="00B050"/>
                          </a:solidFill>
                          <a:latin typeface="SassoonPrimaryInfant" pitchFamily="2" charset="0"/>
                        </a:rPr>
                        <a:t>ish</a:t>
                      </a:r>
                      <a:r>
                        <a:rPr lang="en-US" sz="2100">
                          <a:solidFill>
                            <a:srgbClr val="00B050"/>
                          </a:solidFill>
                          <a:latin typeface="SassoonPrimaryInfant" pitchFamily="2" charset="0"/>
                        </a:rPr>
                        <a:t> Moments Circle</a:t>
                      </a:r>
                    </a:p>
                  </a:txBody>
                  <a:tcPr marL="118169" marR="118169" marT="59084" marB="59084" anchor="ctr"/>
                </a:tc>
                <a:tc>
                  <a:txBody>
                    <a:bodyPr/>
                    <a:lstStyle/>
                    <a:p>
                      <a:r>
                        <a:rPr lang="en-GB" sz="1600" b="1">
                          <a:effectLst/>
                          <a:latin typeface="SassoonPrimaryInfant" pitchFamily="2" charset="0"/>
                        </a:rPr>
                        <a:t>Core idea:</a:t>
                      </a:r>
                      <a:r>
                        <a:rPr lang="en-GB" sz="1600">
                          <a:effectLst/>
                          <a:latin typeface="SassoonPrimaryInfant" pitchFamily="2" charset="0"/>
                        </a:rPr>
                        <a:t> Children share a moment when they tried something new, even if it didn’t go perfectly — a “brave‑</a:t>
                      </a:r>
                      <a:r>
                        <a:rPr lang="en-GB" sz="1600" err="1">
                          <a:effectLst/>
                          <a:latin typeface="SassoonPrimaryInfant" pitchFamily="2" charset="0"/>
                        </a:rPr>
                        <a:t>ish</a:t>
                      </a:r>
                      <a:r>
                        <a:rPr lang="en-GB" sz="1600">
                          <a:effectLst/>
                          <a:latin typeface="SassoonPrimaryInfant" pitchFamily="2" charset="0"/>
                        </a:rPr>
                        <a:t>” moment. </a:t>
                      </a:r>
                      <a:r>
                        <a:rPr lang="en-GB" sz="1600" b="1">
                          <a:effectLst/>
                          <a:latin typeface="SassoonPrimaryInfant" pitchFamily="2" charset="0"/>
                        </a:rPr>
                        <a:t>Wellbeing link:</a:t>
                      </a:r>
                      <a:r>
                        <a:rPr lang="en-GB" sz="1600">
                          <a:effectLst/>
                          <a:latin typeface="SassoonPrimaryInfant" pitchFamily="2" charset="0"/>
                        </a:rPr>
                        <a:t> Builds emotional resilience, self‑esteem, and a growth mindset. </a:t>
                      </a:r>
                    </a:p>
                    <a:p>
                      <a:r>
                        <a:rPr lang="en-GB" sz="1600" b="1">
                          <a:effectLst/>
                          <a:latin typeface="SassoonPrimaryInfant" pitchFamily="2" charset="0"/>
                        </a:rPr>
                        <a:t>Individual liberty link:</a:t>
                      </a:r>
                      <a:r>
                        <a:rPr lang="en-GB" sz="1600">
                          <a:effectLst/>
                          <a:latin typeface="SassoonPrimaryInfant" pitchFamily="2" charset="0"/>
                        </a:rPr>
                        <a:t> Children choose what to share and how much to say, reinforcing their right to express themselves in their own way.</a:t>
                      </a:r>
                      <a:endParaRPr lang="en-GB" sz="1600">
                        <a:latin typeface="SassoonPrimaryInfant" pitchFamily="2" charset="0"/>
                      </a:endParaRPr>
                    </a:p>
                    <a:p>
                      <a:r>
                        <a:rPr lang="en-GB" sz="1600" b="1">
                          <a:effectLst/>
                          <a:latin typeface="SassoonPrimaryInfant" pitchFamily="2" charset="0"/>
                        </a:rPr>
                        <a:t>How to run it:</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Sit in a circle and remind pupils that everyone’s experiences matter.</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Model a “brave‑</a:t>
                      </a:r>
                      <a:r>
                        <a:rPr lang="en-GB" sz="1600" err="1">
                          <a:effectLst/>
                          <a:latin typeface="SassoonPrimaryInfant" pitchFamily="2" charset="0"/>
                        </a:rPr>
                        <a:t>ish</a:t>
                      </a:r>
                      <a:r>
                        <a:rPr lang="en-GB" sz="1600">
                          <a:effectLst/>
                          <a:latin typeface="SassoonPrimaryInfant" pitchFamily="2" charset="0"/>
                        </a:rPr>
                        <a:t>” moment (e.g., “I tried a new food. I didn’t love it, but I’m glad I tried”).</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Invite children to share if they want to — no pressure.</a:t>
                      </a:r>
                      <a:endParaRPr lang="en-GB" sz="1600">
                        <a:latin typeface="SassoonPrimaryInfant" pitchFamily="2" charset="0"/>
                      </a:endParaRPr>
                    </a:p>
                    <a:p>
                      <a:pPr marL="171450" indent="-171450">
                        <a:buFont typeface="Arial" panose="020B0604020202020204" pitchFamily="34" charset="0"/>
                        <a:buChar char="•"/>
                      </a:pPr>
                      <a:r>
                        <a:rPr lang="en-GB" sz="1600">
                          <a:effectLst/>
                          <a:latin typeface="SassoonPrimaryInfant" pitchFamily="2" charset="0"/>
                        </a:rPr>
                        <a:t>Celebrate each contribution with warm, specific praise.</a:t>
                      </a:r>
                      <a:endParaRPr lang="en-GB" sz="1600">
                        <a:latin typeface="SassoonPrimaryInfant" pitchFamily="2" charset="0"/>
                      </a:endParaRPr>
                    </a:p>
                    <a:p>
                      <a:r>
                        <a:rPr lang="en-GB" sz="1600" b="1">
                          <a:effectLst/>
                          <a:latin typeface="SassoonPrimaryInfant" pitchFamily="2" charset="0"/>
                        </a:rPr>
                        <a:t>Extension:</a:t>
                      </a:r>
                      <a:r>
                        <a:rPr lang="en-GB" sz="1600">
                          <a:effectLst/>
                          <a:latin typeface="SassoonPrimaryInfant" pitchFamily="2" charset="0"/>
                        </a:rPr>
                        <a:t> Create a class “Brave‑Ish Book” where children draw or write about their moments over time.</a:t>
                      </a:r>
                      <a:endParaRPr lang="en-GB" sz="1600">
                        <a:latin typeface="SassoonPrimaryInfant" pitchFamily="2" charset="0"/>
                      </a:endParaRPr>
                    </a:p>
                  </a:txBody>
                  <a:tcPr marL="118169" marR="118169" marT="59084" marB="59084"/>
                </a:tc>
                <a:extLst>
                  <a:ext uri="{0D108BD9-81ED-4DB2-BD59-A6C34878D82A}">
                    <a16:rowId xmlns:a16="http://schemas.microsoft.com/office/drawing/2014/main" val="10003"/>
                  </a:ext>
                </a:extLst>
              </a:tr>
            </a:tbl>
          </a:graphicData>
        </a:graphic>
      </p:graphicFrame>
      <p:pic>
        <p:nvPicPr>
          <p:cNvPr id="3" name="Picture 2" descr="Ish: Amazon.co.uk: Reynolds, Peter H., Reynolds, Peter H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93093" y="729854"/>
            <a:ext cx="1187460" cy="118911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Youth Art Classes for Kids age 6yrs to 11yrs — Liverpool Art Center"/>
          <p:cNvSpPr>
            <a:spLocks noChangeAspect="1" noChangeArrowheads="1"/>
          </p:cNvSpPr>
          <p:nvPr/>
        </p:nvSpPr>
        <p:spPr bwMode="auto">
          <a:xfrm>
            <a:off x="6203853" y="4603653"/>
            <a:ext cx="393895" cy="3938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18169" tIns="59084" rIns="118169" bIns="59084" numCol="1" anchor="t" anchorCtr="0" compatLnSpc="1"/>
          <a:lstStyle/>
          <a:p>
            <a:endParaRPr lang="en-GB" sz="2326"/>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7200" b="1">
                <a:latin typeface="Dreaming Outloud Pro" panose="03050502040302030504" pitchFamily="66" charset="0"/>
                <a:cs typeface="Dreaming Outloud Pro" panose="03050502040302030504" pitchFamily="66" charset="0"/>
              </a:rPr>
              <a:t>Enrichment - 2025 – 2026 Autumn term</a:t>
            </a:r>
            <a:br>
              <a:rPr lang="en-GB" b="1"/>
            </a:br>
            <a:endParaRPr lang="en-GB"/>
          </a:p>
        </p:txBody>
      </p:sp>
      <p:sp>
        <p:nvSpPr>
          <p:cNvPr id="4" name="TextBox 3"/>
          <p:cNvSpPr txBox="1"/>
          <p:nvPr/>
        </p:nvSpPr>
        <p:spPr>
          <a:xfrm>
            <a:off x="225050" y="2599950"/>
            <a:ext cx="6308097" cy="6479053"/>
          </a:xfrm>
          <a:prstGeom prst="roundRect">
            <a:avLst/>
          </a:prstGeom>
          <a:noFill/>
          <a:ln w="38100">
            <a:solidFill>
              <a:srgbClr val="FF0000"/>
            </a:solidFill>
          </a:ln>
        </p:spPr>
        <p:txBody>
          <a:bodyPr wrap="square" rtlCol="0">
            <a:spAutoFit/>
          </a:bodyPr>
          <a:lstStyle/>
          <a:p>
            <a:r>
              <a:rPr lang="en-GB" sz="2223" b="1" dirty="0">
                <a:latin typeface="Dreaming Outloud Pro" panose="03050502040302030504" pitchFamily="66" charset="0"/>
                <a:cs typeface="Dreaming Outloud Pro" panose="03050502040302030504" pitchFamily="66" charset="0"/>
              </a:rPr>
              <a:t>Autumn term 2026 2027</a:t>
            </a: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p:txBody>
      </p:sp>
      <p:sp>
        <p:nvSpPr>
          <p:cNvPr id="3" name="TextBox 2">
            <a:extLst>
              <a:ext uri="{FF2B5EF4-FFF2-40B4-BE49-F238E27FC236}">
                <a16:creationId xmlns:a16="http://schemas.microsoft.com/office/drawing/2014/main" id="{98B6A23C-29B0-B01A-8259-2653F29D61F5}"/>
              </a:ext>
            </a:extLst>
          </p:cNvPr>
          <p:cNvSpPr txBox="1"/>
          <p:nvPr/>
        </p:nvSpPr>
        <p:spPr>
          <a:xfrm>
            <a:off x="6906126" y="2601079"/>
            <a:ext cx="5366085" cy="2751463"/>
          </a:xfrm>
          <a:prstGeom prst="roundRect">
            <a:avLst/>
          </a:prstGeom>
          <a:noFill/>
          <a:ln w="38100">
            <a:solidFill>
              <a:srgbClr val="FF0000"/>
            </a:solidFill>
          </a:ln>
        </p:spPr>
        <p:txBody>
          <a:bodyPr wrap="square" rtlCol="0">
            <a:spAutoFit/>
          </a:bodyPr>
          <a:lstStyle/>
          <a:p>
            <a:r>
              <a:rPr lang="en-GB" sz="2223" b="1" dirty="0">
                <a:latin typeface="Dreaming Outloud Pro" panose="03050502040302030504" pitchFamily="66" charset="0"/>
                <a:cs typeface="Dreaming Outloud Pro" panose="03050502040302030504" pitchFamily="66" charset="0"/>
              </a:rPr>
              <a:t>Autumn term 2026 – 2027 </a:t>
            </a:r>
          </a:p>
          <a:p>
            <a:r>
              <a:rPr lang="en-GB" sz="2223" b="1" dirty="0">
                <a:latin typeface="Dreaming Outloud Pro" panose="03050502040302030504" pitchFamily="66" charset="0"/>
                <a:cs typeface="Dreaming Outloud Pro" panose="03050502040302030504" pitchFamily="66" charset="0"/>
              </a:rPr>
              <a:t>Job available for pupils</a:t>
            </a:r>
          </a:p>
          <a:p>
            <a:r>
              <a:rPr lang="en-GB" sz="2223" b="1" dirty="0">
                <a:latin typeface="Dreaming Outloud Pro" panose="03050502040302030504" pitchFamily="66" charset="0"/>
                <a:cs typeface="Dreaming Outloud Pro" panose="03050502040302030504" pitchFamily="66" charset="0"/>
              </a:rPr>
              <a:t>Hall monitor</a:t>
            </a:r>
          </a:p>
          <a:p>
            <a:r>
              <a:rPr lang="en-GB" sz="2223" b="1" dirty="0">
                <a:latin typeface="Dreaming Outloud Pro" panose="03050502040302030504" pitchFamily="66" charset="0"/>
                <a:cs typeface="Dreaming Outloud Pro" panose="03050502040302030504" pitchFamily="66" charset="0"/>
              </a:rPr>
              <a:t>Distribution manager </a:t>
            </a:r>
          </a:p>
          <a:p>
            <a:r>
              <a:rPr lang="en-GB" sz="2223" b="1" dirty="0">
                <a:latin typeface="Dreaming Outloud Pro" panose="03050502040302030504" pitchFamily="66" charset="0"/>
                <a:cs typeface="Dreaming Outloud Pro" panose="03050502040302030504" pitchFamily="66" charset="0"/>
              </a:rPr>
              <a:t>Tuck Shop managers</a:t>
            </a:r>
          </a:p>
          <a:p>
            <a:r>
              <a:rPr lang="en-GB" sz="2223" b="1" dirty="0">
                <a:latin typeface="Dreaming Outloud Pro" panose="03050502040302030504" pitchFamily="66" charset="0"/>
                <a:cs typeface="Dreaming Outloud Pro" panose="03050502040302030504" pitchFamily="66" charset="0"/>
              </a:rPr>
              <a:t>IT monitor </a:t>
            </a:r>
          </a:p>
          <a:p>
            <a:r>
              <a:rPr lang="en-GB" sz="2223" b="1" dirty="0">
                <a:latin typeface="Dreaming Outloud Pro" panose="03050502040302030504" pitchFamily="66" charset="0"/>
                <a:cs typeface="Dreaming Outloud Pro" panose="03050502040302030504" pitchFamily="66" charset="0"/>
              </a:rPr>
              <a:t>Teaching Assistants </a:t>
            </a:r>
          </a:p>
        </p:txBody>
      </p:sp>
    </p:spTree>
    <p:extLst>
      <p:ext uri="{BB962C8B-B14F-4D97-AF65-F5344CB8AC3E}">
        <p14:creationId xmlns:p14="http://schemas.microsoft.com/office/powerpoint/2010/main" val="938838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6A828-23CD-FA9D-60D5-7C71AAB37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892E51-2469-48A5-571E-1FB8EAAB3B84}"/>
              </a:ext>
            </a:extLst>
          </p:cNvPr>
          <p:cNvSpPr>
            <a:spLocks noGrp="1"/>
          </p:cNvSpPr>
          <p:nvPr>
            <p:ph type="title"/>
          </p:nvPr>
        </p:nvSpPr>
        <p:spPr/>
        <p:txBody>
          <a:bodyPr>
            <a:normAutofit fontScale="90000"/>
          </a:bodyPr>
          <a:lstStyle/>
          <a:p>
            <a:r>
              <a:rPr lang="en-GB" sz="7200" b="1" dirty="0">
                <a:latin typeface="Dreaming Outloud Pro" panose="03050502040302030504" pitchFamily="66" charset="0"/>
                <a:cs typeface="Dreaming Outloud Pro" panose="03050502040302030504" pitchFamily="66" charset="0"/>
              </a:rPr>
              <a:t>Enrichment - 2026 – 2027 Spring term</a:t>
            </a:r>
            <a:br>
              <a:rPr lang="en-GB" sz="7200" b="1" dirty="0">
                <a:latin typeface="Dreaming Outloud Pro" panose="03050502040302030504" pitchFamily="66" charset="0"/>
                <a:cs typeface="Dreaming Outloud Pro" panose="03050502040302030504" pitchFamily="66" charset="0"/>
              </a:rPr>
            </a:br>
            <a:endParaRPr lang="en-GB" dirty="0"/>
          </a:p>
        </p:txBody>
      </p:sp>
      <p:sp>
        <p:nvSpPr>
          <p:cNvPr id="4" name="TextBox 3">
            <a:extLst>
              <a:ext uri="{FF2B5EF4-FFF2-40B4-BE49-F238E27FC236}">
                <a16:creationId xmlns:a16="http://schemas.microsoft.com/office/drawing/2014/main" id="{DFE3E8FE-9320-8433-981B-B92882D22A93}"/>
              </a:ext>
            </a:extLst>
          </p:cNvPr>
          <p:cNvSpPr txBox="1"/>
          <p:nvPr/>
        </p:nvSpPr>
        <p:spPr>
          <a:xfrm>
            <a:off x="212353" y="1839288"/>
            <a:ext cx="5309474" cy="7403366"/>
          </a:xfrm>
          <a:prstGeom prst="roundRect">
            <a:avLst/>
          </a:prstGeom>
          <a:noFill/>
          <a:ln w="38100">
            <a:solidFill>
              <a:srgbClr val="FF0000"/>
            </a:solidFill>
          </a:ln>
        </p:spPr>
        <p:txBody>
          <a:bodyPr wrap="square" rtlCol="0">
            <a:spAutoFit/>
          </a:bodyPr>
          <a:lstStyle/>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p:txBody>
      </p:sp>
      <p:sp>
        <p:nvSpPr>
          <p:cNvPr id="3" name="TextBox 2">
            <a:extLst>
              <a:ext uri="{FF2B5EF4-FFF2-40B4-BE49-F238E27FC236}">
                <a16:creationId xmlns:a16="http://schemas.microsoft.com/office/drawing/2014/main" id="{68B4ADB2-979F-48BE-F6C9-3FE758675897}"/>
              </a:ext>
            </a:extLst>
          </p:cNvPr>
          <p:cNvSpPr txBox="1"/>
          <p:nvPr/>
        </p:nvSpPr>
        <p:spPr>
          <a:xfrm>
            <a:off x="6447121" y="2601079"/>
            <a:ext cx="5474369" cy="2751463"/>
          </a:xfrm>
          <a:prstGeom prst="roundRect">
            <a:avLst/>
          </a:prstGeom>
          <a:noFill/>
          <a:ln w="38100">
            <a:solidFill>
              <a:srgbClr val="FF0000"/>
            </a:solidFill>
          </a:ln>
        </p:spPr>
        <p:txBody>
          <a:bodyPr wrap="square" rtlCol="0">
            <a:spAutoFit/>
          </a:bodyPr>
          <a:lstStyle/>
          <a:p>
            <a:r>
              <a:rPr lang="en-GB" sz="2223" b="1" dirty="0">
                <a:latin typeface="Dreaming Outloud Pro" panose="03050502040302030504" pitchFamily="66" charset="0"/>
                <a:cs typeface="Dreaming Outloud Pro" panose="03050502040302030504" pitchFamily="66" charset="0"/>
              </a:rPr>
              <a:t>Spring term 2026 – 2027 </a:t>
            </a:r>
          </a:p>
          <a:p>
            <a:r>
              <a:rPr lang="en-GB" sz="2223" b="1" dirty="0">
                <a:latin typeface="Dreaming Outloud Pro" panose="03050502040302030504" pitchFamily="66" charset="0"/>
                <a:cs typeface="Dreaming Outloud Pro" panose="03050502040302030504" pitchFamily="66" charset="0"/>
              </a:rPr>
              <a:t>Job available for pupils</a:t>
            </a: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3711006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DCC07-077C-CA77-7F34-A79F08142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D6DF8-1170-7346-5D74-FEBF3795A72D}"/>
              </a:ext>
            </a:extLst>
          </p:cNvPr>
          <p:cNvSpPr>
            <a:spLocks noGrp="1"/>
          </p:cNvSpPr>
          <p:nvPr>
            <p:ph type="title"/>
          </p:nvPr>
        </p:nvSpPr>
        <p:spPr/>
        <p:txBody>
          <a:bodyPr>
            <a:normAutofit fontScale="90000"/>
          </a:bodyPr>
          <a:lstStyle/>
          <a:p>
            <a:r>
              <a:rPr lang="en-GB" sz="7200" b="1">
                <a:latin typeface="Dreaming Outloud Pro" panose="03050502040302030504" pitchFamily="66" charset="0"/>
                <a:cs typeface="Dreaming Outloud Pro" panose="03050502040302030504" pitchFamily="66" charset="0"/>
              </a:rPr>
              <a:t>Enrichment - 2025 – 2026 Summer term</a:t>
            </a:r>
            <a:br>
              <a:rPr lang="en-GB" b="1"/>
            </a:br>
            <a:endParaRPr lang="en-GB"/>
          </a:p>
        </p:txBody>
      </p:sp>
      <p:sp>
        <p:nvSpPr>
          <p:cNvPr id="4" name="TextBox 3">
            <a:extLst>
              <a:ext uri="{FF2B5EF4-FFF2-40B4-BE49-F238E27FC236}">
                <a16:creationId xmlns:a16="http://schemas.microsoft.com/office/drawing/2014/main" id="{4B1C690D-74EC-3EFC-16E2-253B3414EFDD}"/>
              </a:ext>
            </a:extLst>
          </p:cNvPr>
          <p:cNvSpPr txBox="1"/>
          <p:nvPr/>
        </p:nvSpPr>
        <p:spPr>
          <a:xfrm>
            <a:off x="176926" y="2120450"/>
            <a:ext cx="5309474" cy="7101878"/>
          </a:xfrm>
          <a:prstGeom prst="roundRect">
            <a:avLst/>
          </a:prstGeom>
          <a:noFill/>
          <a:ln w="38100">
            <a:solidFill>
              <a:srgbClr val="FF0000"/>
            </a:solidFill>
          </a:ln>
        </p:spPr>
        <p:txBody>
          <a:bodyPr wrap="square" rtlCol="0">
            <a:spAutoFit/>
          </a:bodyPr>
          <a:lstStyle/>
          <a:p>
            <a:r>
              <a:rPr lang="en-GB" sz="2223" b="1" dirty="0">
                <a:latin typeface="Dreaming Outloud Pro" panose="03050502040302030504" pitchFamily="66" charset="0"/>
                <a:cs typeface="Dreaming Outloud Pro" panose="03050502040302030504" pitchFamily="66" charset="0"/>
              </a:rPr>
              <a:t>Summer term 2026 – 2027</a:t>
            </a: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p:txBody>
      </p:sp>
      <p:sp>
        <p:nvSpPr>
          <p:cNvPr id="3" name="TextBox 2">
            <a:extLst>
              <a:ext uri="{FF2B5EF4-FFF2-40B4-BE49-F238E27FC236}">
                <a16:creationId xmlns:a16="http://schemas.microsoft.com/office/drawing/2014/main" id="{EB36AFC5-9F41-FB99-2179-730BC4AF93FB}"/>
              </a:ext>
            </a:extLst>
          </p:cNvPr>
          <p:cNvSpPr txBox="1"/>
          <p:nvPr/>
        </p:nvSpPr>
        <p:spPr>
          <a:xfrm>
            <a:off x="6015789" y="2011532"/>
            <a:ext cx="6308097" cy="2751463"/>
          </a:xfrm>
          <a:prstGeom prst="roundRect">
            <a:avLst/>
          </a:prstGeom>
          <a:noFill/>
          <a:ln w="38100">
            <a:solidFill>
              <a:srgbClr val="FF0000"/>
            </a:solidFill>
          </a:ln>
        </p:spPr>
        <p:txBody>
          <a:bodyPr wrap="square" rtlCol="0">
            <a:spAutoFit/>
          </a:bodyPr>
          <a:lstStyle/>
          <a:p>
            <a:r>
              <a:rPr lang="en-GB" sz="2223" b="1" dirty="0">
                <a:latin typeface="Dreaming Outloud Pro" panose="03050502040302030504" pitchFamily="66" charset="0"/>
                <a:cs typeface="Dreaming Outloud Pro" panose="03050502040302030504" pitchFamily="66" charset="0"/>
              </a:rPr>
              <a:t>Summer term 2026 – 2027 </a:t>
            </a:r>
          </a:p>
          <a:p>
            <a:r>
              <a:rPr lang="en-GB" sz="2223" b="1" dirty="0">
                <a:latin typeface="Dreaming Outloud Pro" panose="03050502040302030504" pitchFamily="66" charset="0"/>
                <a:cs typeface="Dreaming Outloud Pro" panose="03050502040302030504" pitchFamily="66" charset="0"/>
              </a:rPr>
              <a:t>Job available for pupils</a:t>
            </a: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a:p>
            <a:endParaRPr lang="en-GB" sz="2223" b="1" dirty="0">
              <a:latin typeface="Dreaming Outloud Pro" panose="03050502040302030504" pitchFamily="66" charset="0"/>
              <a:cs typeface="Dreaming Outloud Pro" panose="03050502040302030504" pitchFamily="66" charset="0"/>
            </a:endParaRPr>
          </a:p>
        </p:txBody>
      </p:sp>
    </p:spTree>
    <p:extLst>
      <p:ext uri="{BB962C8B-B14F-4D97-AF65-F5344CB8AC3E}">
        <p14:creationId xmlns:p14="http://schemas.microsoft.com/office/powerpoint/2010/main" val="2585558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7200">
                <a:latin typeface="Dreaming Outloud Pro" panose="03050502040302030504" pitchFamily="66" charset="0"/>
                <a:cs typeface="Dreaming Outloud Pro" panose="03050502040302030504" pitchFamily="66" charset="0"/>
              </a:rPr>
              <a:t>Our School Council: </a:t>
            </a:r>
            <a:r>
              <a:rPr lang="en-GB" sz="3600">
                <a:latin typeface="Dreaming Outloud Pro" panose="03050502040302030504" pitchFamily="66" charset="0"/>
                <a:cs typeface="Dreaming Outloud Pro" panose="03050502040302030504" pitchFamily="66" charset="0"/>
              </a:rPr>
              <a:t>our school council meet weekly with Mrs Collins and follow a structured programme of meaningful activities: </a:t>
            </a:r>
            <a:br>
              <a:rPr lang="en-GB" sz="7200">
                <a:latin typeface="Dreaming Outloud Pro" panose="03050502040302030504" pitchFamily="66" charset="0"/>
                <a:cs typeface="Dreaming Outloud Pro" panose="03050502040302030504" pitchFamily="66" charset="0"/>
              </a:rPr>
            </a:br>
            <a:endParaRPr lang="en-GB" sz="7200">
              <a:latin typeface="Dreaming Outloud Pro" panose="03050502040302030504" pitchFamily="66" charset="0"/>
              <a:cs typeface="Dreaming Outloud Pro" panose="03050502040302030504" pitchFamily="66" charset="0"/>
            </a:endParaRPr>
          </a:p>
        </p:txBody>
      </p:sp>
      <p:pic>
        <p:nvPicPr>
          <p:cNvPr id="4" name="Picture 3">
            <a:extLst>
              <a:ext uri="{FF2B5EF4-FFF2-40B4-BE49-F238E27FC236}">
                <a16:creationId xmlns:a16="http://schemas.microsoft.com/office/drawing/2014/main" id="{B14F016D-4C15-18A5-5CA9-F6269B71E3D8}"/>
              </a:ext>
            </a:extLst>
          </p:cNvPr>
          <p:cNvPicPr>
            <a:picLocks noChangeAspect="1"/>
          </p:cNvPicPr>
          <p:nvPr/>
        </p:nvPicPr>
        <p:blipFill>
          <a:blip r:embed="rId2"/>
          <a:stretch>
            <a:fillRect/>
          </a:stretch>
        </p:blipFill>
        <p:spPr>
          <a:xfrm>
            <a:off x="493294" y="2105527"/>
            <a:ext cx="11815011" cy="3009722"/>
          </a:xfrm>
          <a:prstGeom prst="rect">
            <a:avLst/>
          </a:prstGeom>
        </p:spPr>
      </p:pic>
    </p:spTree>
    <p:extLst>
      <p:ext uri="{BB962C8B-B14F-4D97-AF65-F5344CB8AC3E}">
        <p14:creationId xmlns:p14="http://schemas.microsoft.com/office/powerpoint/2010/main" val="527119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7200">
                <a:latin typeface="Dreaming Outloud Pro" panose="03050502040302030504" pitchFamily="66" charset="0"/>
                <a:cs typeface="Dreaming Outloud Pro" panose="03050502040302030504" pitchFamily="66" charset="0"/>
              </a:rPr>
              <a:t>All of what the children do is linked to The Parkstone Way:</a:t>
            </a:r>
          </a:p>
        </p:txBody>
      </p:sp>
      <p:pic>
        <p:nvPicPr>
          <p:cNvPr id="4" name="Picture 3">
            <a:extLst>
              <a:ext uri="{FF2B5EF4-FFF2-40B4-BE49-F238E27FC236}">
                <a16:creationId xmlns:a16="http://schemas.microsoft.com/office/drawing/2014/main" id="{7FEEDD79-A894-92DC-D32C-765F8F5CF854}"/>
              </a:ext>
            </a:extLst>
          </p:cNvPr>
          <p:cNvPicPr>
            <a:picLocks noChangeAspect="1"/>
          </p:cNvPicPr>
          <p:nvPr/>
        </p:nvPicPr>
        <p:blipFill>
          <a:blip r:embed="rId2"/>
          <a:stretch>
            <a:fillRect/>
          </a:stretch>
        </p:blipFill>
        <p:spPr>
          <a:xfrm>
            <a:off x="3790585" y="2366965"/>
            <a:ext cx="5220429" cy="7080098"/>
          </a:xfrm>
          <a:prstGeom prst="rect">
            <a:avLst/>
          </a:prstGeom>
        </p:spPr>
      </p:pic>
    </p:spTree>
    <p:extLst>
      <p:ext uri="{BB962C8B-B14F-4D97-AF65-F5344CB8AC3E}">
        <p14:creationId xmlns:p14="http://schemas.microsoft.com/office/powerpoint/2010/main" val="2480520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Dreaming Outloud Pro" panose="03050502040302030504" pitchFamily="66" charset="0"/>
                <a:cs typeface="Dreaming Outloud Pro" panose="03050502040302030504" pitchFamily="66" charset="0"/>
              </a:rPr>
              <a:t>Policy links</a:t>
            </a:r>
          </a:p>
        </p:txBody>
      </p:sp>
      <p:sp>
        <p:nvSpPr>
          <p:cNvPr id="3" name="Content Placeholder 2"/>
          <p:cNvSpPr>
            <a:spLocks noGrp="1"/>
          </p:cNvSpPr>
          <p:nvPr>
            <p:ph idx="1"/>
          </p:nvPr>
        </p:nvSpPr>
        <p:spPr/>
        <p:txBody>
          <a:bodyPr/>
          <a:lstStyle/>
          <a:p>
            <a:r>
              <a:rPr lang="en-GB">
                <a:latin typeface="Dreaming Outloud Pro" panose="03050502040302030504" pitchFamily="66" charset="0"/>
                <a:cs typeface="Dreaming Outloud Pro" panose="03050502040302030504" pitchFamily="66" charset="0"/>
              </a:rPr>
              <a:t>Behaviour curriculum</a:t>
            </a:r>
          </a:p>
          <a:p>
            <a:r>
              <a:rPr lang="en-GB">
                <a:latin typeface="Dreaming Outloud Pro" panose="03050502040302030504" pitchFamily="66" charset="0"/>
                <a:cs typeface="Dreaming Outloud Pro" panose="03050502040302030504" pitchFamily="66" charset="0"/>
              </a:rPr>
              <a:t>RSHE policy</a:t>
            </a:r>
          </a:p>
          <a:p>
            <a:r>
              <a:rPr lang="en-GB">
                <a:latin typeface="Dreaming Outloud Pro" panose="03050502040302030504" pitchFamily="66" charset="0"/>
                <a:cs typeface="Dreaming Outloud Pro" panose="03050502040302030504" pitchFamily="66" charset="0"/>
              </a:rPr>
              <a:t>Attendance policy</a:t>
            </a:r>
          </a:p>
          <a:p>
            <a:r>
              <a:rPr lang="en-GB">
                <a:latin typeface="Dreaming Outloud Pro" panose="03050502040302030504" pitchFamily="66" charset="0"/>
                <a:cs typeface="Dreaming Outloud Pro" panose="03050502040302030504" pitchFamily="66" charset="0"/>
              </a:rPr>
              <a:t>Anti-bullying policy</a:t>
            </a:r>
          </a:p>
          <a:p>
            <a:r>
              <a:rPr lang="en-GB">
                <a:latin typeface="Dreaming Outloud Pro" panose="03050502040302030504" pitchFamily="66" charset="0"/>
                <a:cs typeface="Dreaming Outloud Pro" panose="03050502040302030504" pitchFamily="66" charset="0"/>
              </a:rPr>
              <a:t>British Values policy </a:t>
            </a:r>
          </a:p>
          <a:p>
            <a:endParaRPr lang="en-GB"/>
          </a:p>
        </p:txBody>
      </p:sp>
    </p:spTree>
    <p:extLst>
      <p:ext uri="{BB962C8B-B14F-4D97-AF65-F5344CB8AC3E}">
        <p14:creationId xmlns:p14="http://schemas.microsoft.com/office/powerpoint/2010/main" val="10836672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UniqueSourceRef xmlns="a9958f8d-05b8-4667-850f-a4ad86a53af8" xsi:nil="true"/>
    <CloudMigratorOriginId xmlns="a9958f8d-05b8-4667-850f-a4ad86a53af8" xsi:nil="true"/>
    <FileHash xmlns="a9958f8d-05b8-4667-850f-a4ad86a53af8" xsi:nil="true"/>
    <_activity xmlns="a9958f8d-05b8-4667-850f-a4ad86a53af8" xsi:nil="true"/>
    <CloudMigratorVersion xmlns="a9958f8d-05b8-4667-850f-a4ad86a53af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D6DBEF2901D3A419B0CA38EBA0E1D10" ma:contentTypeVersion="18" ma:contentTypeDescription="Create a new document." ma:contentTypeScope="" ma:versionID="29615d85f639179977e870d36c1addd6">
  <xsd:schema xmlns:xsd="http://www.w3.org/2001/XMLSchema" xmlns:xs="http://www.w3.org/2001/XMLSchema" xmlns:p="http://schemas.microsoft.com/office/2006/metadata/properties" xmlns:ns3="a9958f8d-05b8-4667-850f-a4ad86a53af8" targetNamespace="http://schemas.microsoft.com/office/2006/metadata/properties" ma:root="true" ma:fieldsID="77b2a9c0e72dd011761b38354cdf8ddc" ns3:_="">
    <xsd:import namespace="a9958f8d-05b8-4667-850f-a4ad86a53af8"/>
    <xsd:element name="properties">
      <xsd:complexType>
        <xsd:sequence>
          <xsd:element name="documentManagement">
            <xsd:complexType>
              <xsd:all>
                <xsd:element ref="ns3:CloudMigratorOriginId" minOccurs="0"/>
                <xsd:element ref="ns3:FileHash" minOccurs="0"/>
                <xsd:element ref="ns3:CloudMigratorVersion" minOccurs="0"/>
                <xsd:element ref="ns3:UniqueSourceRef" minOccurs="0"/>
                <xsd:element ref="ns3:SharedWithUsers" minOccurs="0"/>
                <xsd:element ref="ns3:SharedWithDetails" minOccurs="0"/>
                <xsd:element ref="ns3:SharingHintHash" minOccurs="0"/>
                <xsd:element ref="ns3:MediaServiceMetadata" minOccurs="0"/>
                <xsd:element ref="ns3:MediaServiceFastMetadata" minOccurs="0"/>
                <xsd:element ref="ns3:_activity" minOccurs="0"/>
                <xsd:element ref="ns3:MediaServiceObjectDetectorVersions"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58f8d-05b8-4667-850f-a4ad86a53af8" elementFormDefault="qualified">
    <xsd:import namespace="http://schemas.microsoft.com/office/2006/documentManagement/types"/>
    <xsd:import namespace="http://schemas.microsoft.com/office/infopath/2007/PartnerControls"/>
    <xsd:element name="CloudMigratorOriginId" ma:index="8" nillable="true" ma:displayName="CloudMigratorOriginId" ma:internalName="CloudMigratorOriginId">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CloudMigratorVersion" ma:index="10" nillable="true" ma:displayName="CloudMigratorVersion" ma:internalName="CloudMigratorVersion">
      <xsd:simpleType>
        <xsd:restriction base="dms:Note">
          <xsd:maxLength value="255"/>
        </xsd:restriction>
      </xsd:simpleType>
    </xsd:element>
    <xsd:element name="UniqueSourceRef" ma:index="11" nillable="true" ma:displayName="UniqueSourceRef" ma:internalName="UniqueSourceRef">
      <xsd:simpleType>
        <xsd:restriction base="dms:Note">
          <xsd:maxLength value="255"/>
        </xsd:restriction>
      </xsd:simpleType>
    </xsd:element>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DateTaken" ma:index="24" nillable="true" ma:displayName="MediaServiceDateTaken" ma:description="" ma:hidden="true" ma:indexed="true" ma:internalName="MediaServiceDateTaken" ma:readOnly="true">
      <xsd:simpleType>
        <xsd:restriction base="dms:Text"/>
      </xsd:simpleType>
    </xsd:element>
    <xsd:element name="MediaServiceLocation" ma:index="25"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161367-8013-432A-89F7-4ED4C242A81E}">
  <ds:schemaRefs>
    <ds:schemaRef ds:uri="a9958f8d-05b8-4667-850f-a4ad86a53af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F622591-2A16-4438-94AC-03F776C922C3}">
  <ds:schemaRefs>
    <ds:schemaRef ds:uri="a9958f8d-05b8-4667-850f-a4ad86a53a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2DF7029-9D46-4C45-A02D-E29E0F047C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131</TotalTime>
  <Words>4053</Words>
  <Application>Microsoft Office PowerPoint</Application>
  <PresentationFormat>A3 Paper (297x420 mm)</PresentationFormat>
  <Paragraphs>417</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Comic Sans MS</vt:lpstr>
      <vt:lpstr>Dreaming Outloud Pro</vt:lpstr>
      <vt:lpstr>SassoonPrimaryInfant</vt:lpstr>
      <vt:lpstr>Symbol</vt:lpstr>
      <vt:lpstr>Office Theme</vt:lpstr>
      <vt:lpstr>Personal Development Curriculum 2026 2027 at  Parkstone Primary School</vt:lpstr>
      <vt:lpstr>Our vision: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Pupil Leadership roles at Parkstone Pupil leadership is an integral party of Parkstone because it helps children develop the skills, attitudes and values they need to thrive both in school and in later life. When pupils are given meaningful leadership opportunities, they learn that their voice matters and that they can make a positive difference to their community.</vt:lpstr>
      <vt:lpstr>British Values                                                            </vt:lpstr>
      <vt:lpstr>To further enhance our pupils’ understanding of British Values, we are enhancing our teaching of these from September 2026.</vt:lpstr>
      <vt:lpstr>    An example: Autumn 1  Ish by Peter H Reynolds  </vt:lpstr>
      <vt:lpstr>PowerPoint Presentation</vt:lpstr>
      <vt:lpstr>PowerPoint Presentation</vt:lpstr>
      <vt:lpstr>Enrichment - 2025 – 2026 Autumn term </vt:lpstr>
      <vt:lpstr>Enrichment - 2026 – 2027 Spring term </vt:lpstr>
      <vt:lpstr>Enrichment - 2025 – 2026 Summer term </vt:lpstr>
      <vt:lpstr>Our School Council: our school council meet weekly with Mrs Collins and follow a structured programme of meaningful activities:  </vt:lpstr>
      <vt:lpstr>All of what the children do is linked to The Parkstone Way:</vt:lpstr>
      <vt:lpstr>Policy links</vt:lpstr>
    </vt:vector>
  </TitlesOfParts>
  <Company>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Development at St Nicholas Primary School</dc:title>
  <dc:creator>EMowforth</dc:creator>
  <cp:lastModifiedBy>Jonathan Rogers</cp:lastModifiedBy>
  <cp:revision>2</cp:revision>
  <cp:lastPrinted>2026-09-16T12:53:13Z</cp:lastPrinted>
  <dcterms:created xsi:type="dcterms:W3CDTF">2024-02-09T09:00:01Z</dcterms:created>
  <dcterms:modified xsi:type="dcterms:W3CDTF">2026-10-08T07:00:45Z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0x010100FD6DBEF2901D3A419B0CA38EBA0E1D10</vt:lpwstr>
  </property>
</Properties>
</file>