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7" r:id="rId5"/>
  </p:sldIdLst>
  <p:sldSz cx="9906000" cy="6858000" type="A4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gan McCarthy" initials="MM" lastIdx="1" clrIdx="0">
    <p:extLst>
      <p:ext uri="{19B8F6BF-5375-455C-9EA6-DF929625EA0E}">
        <p15:presenceInfo xmlns:p15="http://schemas.microsoft.com/office/powerpoint/2012/main" userId="39a543d129b242d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7E8618-E52D-403E-811F-13796A5A3BF8}" v="12" dt="2025-09-30T06:45:07.3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58"/>
    <p:restoredTop sz="94599"/>
  </p:normalViewPr>
  <p:slideViewPr>
    <p:cSldViewPr snapToGrid="0" snapToObjects="1">
      <p:cViewPr varScale="1">
        <p:scale>
          <a:sx n="104" d="100"/>
          <a:sy n="104" d="100"/>
        </p:scale>
        <p:origin x="118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commentAuthors" Target="commentAuthor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DEF0F-6570-0C4D-8FEB-BFE42393FC0E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3BEF5-0019-4449-BA3F-A9C90B839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704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DEF0F-6570-0C4D-8FEB-BFE42393FC0E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3BEF5-0019-4449-BA3F-A9C90B839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1139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DEF0F-6570-0C4D-8FEB-BFE42393FC0E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3BEF5-0019-4449-BA3F-A9C90B839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701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DEF0F-6570-0C4D-8FEB-BFE42393FC0E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3BEF5-0019-4449-BA3F-A9C90B839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740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DEF0F-6570-0C4D-8FEB-BFE42393FC0E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3BEF5-0019-4449-BA3F-A9C90B839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7925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DEF0F-6570-0C4D-8FEB-BFE42393FC0E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3BEF5-0019-4449-BA3F-A9C90B839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6157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DEF0F-6570-0C4D-8FEB-BFE42393FC0E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3BEF5-0019-4449-BA3F-A9C90B839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228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DEF0F-6570-0C4D-8FEB-BFE42393FC0E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3BEF5-0019-4449-BA3F-A9C90B839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0609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DEF0F-6570-0C4D-8FEB-BFE42393FC0E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3BEF5-0019-4449-BA3F-A9C90B839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1394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DEF0F-6570-0C4D-8FEB-BFE42393FC0E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3BEF5-0019-4449-BA3F-A9C90B839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7791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DEF0F-6570-0C4D-8FEB-BFE42393FC0E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3BEF5-0019-4449-BA3F-A9C90B839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0733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BDEF0F-6570-0C4D-8FEB-BFE42393FC0E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3BEF5-0019-4449-BA3F-A9C90B839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3375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8E41930-FBD5-9540-9C1D-74BF1D62C0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071" y="129102"/>
            <a:ext cx="9654059" cy="6608029"/>
          </a:xfrm>
          <a:prstGeom prst="rect">
            <a:avLst/>
          </a:prstGeom>
          <a:noFill/>
          <a:ln w="50800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EEECE1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C4F76A-6D01-CD40-B0A0-E71953FF3408}"/>
              </a:ext>
            </a:extLst>
          </p:cNvPr>
          <p:cNvSpPr txBox="1"/>
          <p:nvPr/>
        </p:nvSpPr>
        <p:spPr>
          <a:xfrm>
            <a:off x="282199" y="227678"/>
            <a:ext cx="2829230" cy="1938992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b="1" u="sng" dirty="0">
                <a:latin typeface="Comic Sans MS" panose="030F0902030302020204" pitchFamily="66" charset="0"/>
              </a:rPr>
              <a:t>Maths</a:t>
            </a:r>
          </a:p>
          <a:p>
            <a:r>
              <a:rPr lang="en-GB" sz="1000" b="1" u="sng" dirty="0">
                <a:latin typeface="Comic Sans MS" panose="030F0902030302020204" pitchFamily="66" charset="0"/>
              </a:rPr>
              <a:t>Place value including: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902030302020204" pitchFamily="66" charset="0"/>
              </a:rPr>
              <a:t>Counting in 2s, 5s, 10s and 3s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902030302020204" pitchFamily="66" charset="0"/>
              </a:rPr>
              <a:t>Count objects to 100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902030302020204" pitchFamily="66" charset="0"/>
              </a:rPr>
              <a:t>Represent numbers to 100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902030302020204" pitchFamily="66" charset="0"/>
              </a:rPr>
              <a:t>Compare and order numbers to 100</a:t>
            </a:r>
          </a:p>
          <a:p>
            <a:pPr lvl="1"/>
            <a:endParaRPr lang="en-GB" sz="1000" dirty="0">
              <a:latin typeface="Comic Sans MS" panose="030F0902030302020204" pitchFamily="66" charset="0"/>
            </a:endParaRPr>
          </a:p>
          <a:p>
            <a:r>
              <a:rPr lang="en-GB" sz="1000" b="1" u="sng" dirty="0">
                <a:latin typeface="Comic Sans MS" panose="030F0902030302020204" pitchFamily="66" charset="0"/>
              </a:rPr>
              <a:t>Addition and Subtraction including: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902030302020204" pitchFamily="66" charset="0"/>
              </a:rPr>
              <a:t>Bonds to 20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902030302020204" pitchFamily="66" charset="0"/>
              </a:rPr>
              <a:t>Bonds to 100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902030302020204" pitchFamily="66" charset="0"/>
              </a:rPr>
              <a:t>Add and subtract 1s and 10s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60A4FA-2095-F04C-B2A3-2002D99A34F7}"/>
              </a:ext>
            </a:extLst>
          </p:cNvPr>
          <p:cNvSpPr txBox="1"/>
          <p:nvPr/>
        </p:nvSpPr>
        <p:spPr>
          <a:xfrm>
            <a:off x="305059" y="2341357"/>
            <a:ext cx="2829230" cy="1477328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b="1" dirty="0">
                <a:latin typeface="Comic Sans MS" panose="030F0902030302020204" pitchFamily="66" charset="0"/>
              </a:rPr>
              <a:t>As Scientists we will be focussing on Living things and their Habitats: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902030302020204" pitchFamily="66" charset="0"/>
              </a:rPr>
              <a:t>We will look at life processes, how to identify if something is dead, alive or never alive.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902030302020204" pitchFamily="66" charset="0"/>
              </a:rPr>
              <a:t>We will recognise plants and animals in different habitats.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902030302020204" pitchFamily="66" charset="0"/>
              </a:rPr>
              <a:t>We will then explore microhabitats.</a:t>
            </a:r>
          </a:p>
          <a:p>
            <a:endParaRPr lang="en-GB" sz="1000" b="1" dirty="0">
              <a:latin typeface="Comic Sans MS" panose="030F0902030302020204" pitchFamily="66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092B43-154A-2F44-8BA4-D74425761063}"/>
              </a:ext>
            </a:extLst>
          </p:cNvPr>
          <p:cNvSpPr txBox="1"/>
          <p:nvPr/>
        </p:nvSpPr>
        <p:spPr>
          <a:xfrm>
            <a:off x="333934" y="3954288"/>
            <a:ext cx="2829230" cy="1323439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GB" sz="1000" b="1" dirty="0">
                <a:effectLst/>
                <a:latin typeface="Comic Sans MS" panose="030F0902030302020204" pitchFamily="66" charset="0"/>
                <a:ea typeface="Times New Roman" panose="02020603050405020304" pitchFamily="18" charset="0"/>
              </a:rPr>
              <a:t>In PSHE we will focus on ‘Being Me in my World’ and ‘</a:t>
            </a:r>
            <a:r>
              <a:rPr lang="en-GB" sz="1000" b="1" dirty="0">
                <a:latin typeface="Comic Sans MS" panose="030F0902030302020204" pitchFamily="66" charset="0"/>
                <a:ea typeface="Times New Roman" panose="02020603050405020304" pitchFamily="18" charset="0"/>
              </a:rPr>
              <a:t>My Healthy Self</a:t>
            </a:r>
            <a:r>
              <a:rPr lang="en-GB" sz="1000" b="1" dirty="0">
                <a:effectLst/>
                <a:latin typeface="Comic Sans MS" panose="030F0902030302020204" pitchFamily="66" charset="0"/>
                <a:ea typeface="Times New Roman" panose="02020603050405020304" pitchFamily="18" charset="0"/>
              </a:rPr>
              <a:t>’ and ‘Connecting with others, learning to: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902030302020204" pitchFamily="66" charset="0"/>
                <a:ea typeface="Times New Roman" panose="02020603050405020304" pitchFamily="18" charset="0"/>
              </a:rPr>
              <a:t>We will begin to learn how health habits helps us to stay healthy and well meaning we are ready to learn.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902030302020204" pitchFamily="66" charset="0"/>
                <a:ea typeface="Times New Roman" panose="02020603050405020304" pitchFamily="18" charset="0"/>
              </a:rPr>
              <a:t>We will continue to learn about British Values and </a:t>
            </a:r>
            <a:r>
              <a:rPr lang="en-GB" sz="1000">
                <a:latin typeface="Comic Sans MS" panose="030F0902030302020204" pitchFamily="66" charset="0"/>
                <a:ea typeface="Times New Roman" panose="02020603050405020304" pitchFamily="18" charset="0"/>
              </a:rPr>
              <a:t>the rule of law.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FA9B67-F9AA-294B-AA7F-224E039C1EFC}"/>
              </a:ext>
            </a:extLst>
          </p:cNvPr>
          <p:cNvSpPr txBox="1"/>
          <p:nvPr/>
        </p:nvSpPr>
        <p:spPr>
          <a:xfrm>
            <a:off x="357953" y="5721107"/>
            <a:ext cx="2829230" cy="782930"/>
          </a:xfrm>
          <a:prstGeom prst="rect">
            <a:avLst/>
          </a:prstGeom>
          <a:solidFill>
            <a:srgbClr val="FFFFFF"/>
          </a:solidFill>
          <a:ln w="31750">
            <a:solidFill>
              <a:srgbClr val="C10FA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6868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>
            <a:defPPr>
              <a:defRPr lang="en-US"/>
            </a:defPPr>
            <a:lvl1pPr>
              <a:spcAft>
                <a:spcPts val="0"/>
              </a:spcAft>
              <a:defRPr sz="1000" b="1">
                <a:effectLst/>
                <a:latin typeface="Comic Sans MS" panose="030F0902030302020204" pitchFamily="66" charset="0"/>
                <a:ea typeface="Times New Roman" panose="02020603050405020304" pitchFamily="18" charset="0"/>
              </a:defRPr>
            </a:lvl1pPr>
          </a:lstStyle>
          <a:p>
            <a:r>
              <a:rPr lang="en-GB" dirty="0"/>
              <a:t>In Music we will focus on pulse and rhythm.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dirty="0"/>
              <a:t>We will playing music and listening to music.  We will be singing and taking part in a performance.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155EFAB-CFE1-DD48-8444-28F8FA560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353" y="289317"/>
            <a:ext cx="2851785" cy="794385"/>
          </a:xfrm>
          <a:prstGeom prst="rect">
            <a:avLst/>
          </a:prstGeom>
          <a:noFill/>
          <a:ln w="31750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6868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200" u="sng" dirty="0">
                <a:effectLst/>
                <a:latin typeface="Comic Sans MS" panose="030F0902030302020204" pitchFamily="66" charset="0"/>
                <a:ea typeface="Times New Roman" panose="02020603050405020304" pitchFamily="18" charset="0"/>
              </a:rPr>
              <a:t>Year 1/2 – Autumn</a:t>
            </a:r>
            <a:endParaRPr lang="en-GB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200" dirty="0">
                <a:effectLst/>
                <a:latin typeface="Comic Sans MS" panose="030F0902030302020204" pitchFamily="66" charset="0"/>
                <a:ea typeface="Times New Roman" panose="02020603050405020304" pitchFamily="18" charset="0"/>
              </a:rPr>
              <a:t>Our topic for the Autumn Term is:</a:t>
            </a:r>
            <a:endParaRPr lang="en-GB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200" b="1" dirty="0">
                <a:latin typeface="Comic Sans MS" panose="030F0902030302020204" pitchFamily="66" charset="0"/>
                <a:ea typeface="Times New Roman" panose="02020603050405020304" pitchFamily="18" charset="0"/>
              </a:rPr>
              <a:t>Amy Johnson</a:t>
            </a:r>
            <a:endParaRPr lang="en-GB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3A71F89-B4A1-CE42-89EC-7293E9030B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4511" y="3219540"/>
            <a:ext cx="3394710" cy="1469496"/>
          </a:xfrm>
          <a:prstGeom prst="rect">
            <a:avLst/>
          </a:prstGeom>
          <a:solidFill>
            <a:srgbClr val="FFFFFF"/>
          </a:solidFill>
          <a:ln w="317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6868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en-GB" sz="1000" b="1" dirty="0">
                <a:latin typeface="Comic Sans MS" panose="030F0902030302020204" pitchFamily="66" charset="0"/>
                <a:ea typeface="Times New Roman" panose="02020603050405020304" pitchFamily="18" charset="0"/>
              </a:rPr>
              <a:t>As Geographers we will begin to learn about our local area through the unit ‘Where am I?’</a:t>
            </a:r>
            <a:endParaRPr lang="en-GB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000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902030302020204" pitchFamily="66" charset="0"/>
                <a:ea typeface="Times New Roman" panose="02020603050405020304" pitchFamily="18" charset="0"/>
              </a:rPr>
              <a:t>Know the names of the four countries that make up the UK</a:t>
            </a:r>
          </a:p>
          <a:p>
            <a:pPr marL="4000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902030302020204" pitchFamily="66" charset="0"/>
                <a:ea typeface="Times New Roman" panose="02020603050405020304" pitchFamily="18" charset="0"/>
              </a:rPr>
              <a:t>Begin to use maps for a purpose</a:t>
            </a:r>
          </a:p>
          <a:p>
            <a:pPr marL="4000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902030302020204" pitchFamily="66" charset="0"/>
                <a:ea typeface="Times New Roman" panose="02020603050405020304" pitchFamily="18" charset="0"/>
              </a:rPr>
              <a:t>Compare and contrast features using aerial photographs and plan perspectives to recognise landmarks and basic human and physical features</a:t>
            </a:r>
          </a:p>
          <a:p>
            <a:pPr marL="4000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902030302020204" pitchFamily="66" charset="0"/>
                <a:ea typeface="Times New Roman" panose="02020603050405020304" pitchFamily="18" charset="0"/>
              </a:rPr>
              <a:t>Begin to understand and add symbols to maps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0D04D78-D8E6-8249-84E3-59B8F19133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353" y="6132758"/>
            <a:ext cx="2839296" cy="513210"/>
          </a:xfrm>
          <a:prstGeom prst="rect">
            <a:avLst/>
          </a:prstGeom>
          <a:solidFill>
            <a:srgbClr val="FFFFFF"/>
          </a:solidFill>
          <a:ln w="31750">
            <a:solidFill>
              <a:srgbClr val="FFC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6868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en-GB" sz="1000" b="1" dirty="0">
                <a:effectLst/>
                <a:latin typeface="Comic Sans MS" panose="030F0902030302020204" pitchFamily="66" charset="0"/>
                <a:ea typeface="Times New Roman" panose="02020603050405020304" pitchFamily="18" charset="0"/>
              </a:rPr>
              <a:t>In PE,</a:t>
            </a:r>
            <a:r>
              <a:rPr lang="en-GB" sz="1000" dirty="0">
                <a:effectLst/>
                <a:latin typeface="Comic Sans MS" panose="030F0902030302020204" pitchFamily="66" charset="0"/>
                <a:ea typeface="Times New Roman" panose="02020603050405020304" pitchFamily="18" charset="0"/>
              </a:rPr>
              <a:t> we will learn fundamental skills to apply to games, dance and team building exercises.</a:t>
            </a:r>
            <a:endParaRPr lang="en-GB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F1FF21E-5B86-DD46-8A5F-4CFEE453E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3081" y="2178467"/>
            <a:ext cx="3394710" cy="989965"/>
          </a:xfrm>
          <a:prstGeom prst="rect">
            <a:avLst/>
          </a:prstGeom>
          <a:solidFill>
            <a:srgbClr val="FFFFFF"/>
          </a:solidFill>
          <a:ln w="31750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6868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en-GB" sz="1000" b="1" dirty="0">
                <a:effectLst/>
                <a:latin typeface="Comic Sans MS" panose="030F0902030302020204" pitchFamily="66" charset="0"/>
                <a:ea typeface="Times New Roman" panose="02020603050405020304" pitchFamily="18" charset="0"/>
              </a:rPr>
              <a:t>As Historians we will explore the questions:</a:t>
            </a:r>
            <a:endParaRPr lang="en-GB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indent="-2286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902030302020204" pitchFamily="66" charset="0"/>
                <a:ea typeface="Times New Roman" panose="02020603050405020304" pitchFamily="18" charset="0"/>
              </a:rPr>
              <a:t>Who was Amy Johnson?</a:t>
            </a:r>
          </a:p>
          <a:p>
            <a:pPr marL="457200" indent="-2286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902030302020204" pitchFamily="66" charset="0"/>
                <a:ea typeface="Times New Roman" panose="02020603050405020304" pitchFamily="18" charset="0"/>
              </a:rPr>
              <a:t>What did she do that was so extraordinary and when?</a:t>
            </a:r>
          </a:p>
          <a:p>
            <a:pPr marL="457200" indent="-2286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902030302020204" pitchFamily="66" charset="0"/>
                <a:ea typeface="Times New Roman" panose="02020603050405020304" pitchFamily="18" charset="0"/>
              </a:rPr>
              <a:t>Sequence the events of her famous flight to Australia.</a:t>
            </a:r>
          </a:p>
          <a:p>
            <a:pPr marL="457200" indent="-22860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1000" dirty="0">
              <a:effectLst/>
              <a:latin typeface="Comic Sans MS" panose="030F09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2882CE-B1B4-394B-A513-B57507600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9621" y="4791252"/>
            <a:ext cx="3402965" cy="1250343"/>
          </a:xfrm>
          <a:prstGeom prst="rect">
            <a:avLst/>
          </a:prstGeom>
          <a:solidFill>
            <a:srgbClr val="FFFFFF"/>
          </a:solidFill>
          <a:ln w="31750">
            <a:solidFill>
              <a:srgbClr val="00B0F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6868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en-GB" sz="1000" b="1" dirty="0">
                <a:effectLst/>
                <a:latin typeface="Comic Sans MS" panose="030F0902030302020204" pitchFamily="66" charset="0"/>
                <a:ea typeface="Times New Roman" panose="02020603050405020304" pitchFamily="18" charset="0"/>
              </a:rPr>
              <a:t>In World Views and Religion we will focus on the topic ‘Belonging’ including: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902030302020204" pitchFamily="66" charset="0"/>
                <a:ea typeface="Times New Roman" panose="02020603050405020304" pitchFamily="18" charset="0"/>
              </a:rPr>
              <a:t>Lead us not into temptation: We will be discussing ‘Right or wrong?’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902030302020204" pitchFamily="66" charset="0"/>
                <a:ea typeface="Times New Roman" panose="02020603050405020304" pitchFamily="18" charset="0"/>
              </a:rPr>
              <a:t>We will be taking into consideration the different perspectives of the Christmas story?</a:t>
            </a:r>
          </a:p>
          <a:p>
            <a:pPr>
              <a:spcAft>
                <a:spcPts val="0"/>
              </a:spcAft>
            </a:pPr>
            <a:endParaRPr lang="en-GB" sz="1000" dirty="0">
              <a:effectLst/>
              <a:latin typeface="Comic Sans MS" panose="030F0902030302020204" pitchFamily="66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1000" dirty="0">
              <a:effectLst/>
              <a:latin typeface="Comic Sans MS" panose="030F0902030302020204" pitchFamily="66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100" b="1" dirty="0">
                <a:effectLst/>
                <a:latin typeface="Comic Sans MS" panose="030F0902030302020204" pitchFamily="66" charset="0"/>
                <a:ea typeface="Times New Roman" panose="02020603050405020304" pitchFamily="18" charset="0"/>
              </a:rPr>
              <a:t> </a:t>
            </a:r>
            <a:endParaRPr lang="en-GB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1000" b="1" dirty="0">
                <a:effectLst/>
                <a:latin typeface="Comic Sans MS" panose="030F0902030302020204" pitchFamily="66" charset="0"/>
                <a:ea typeface="Times New Roman" panose="02020603050405020304" pitchFamily="18" charset="0"/>
              </a:rPr>
              <a:t> </a:t>
            </a:r>
            <a:endParaRPr lang="en-GB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DA8A45A-2A03-1741-8B6F-B5FB4A479D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9043" y="3818685"/>
            <a:ext cx="2839630" cy="1469496"/>
          </a:xfrm>
          <a:prstGeom prst="rect">
            <a:avLst/>
          </a:prstGeom>
          <a:solidFill>
            <a:srgbClr val="FFFFFF"/>
          </a:solidFill>
          <a:ln w="3175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68686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en-GB" sz="1000" b="1" dirty="0">
                <a:effectLst/>
                <a:latin typeface="Comic Sans MS" panose="030F0902030302020204" pitchFamily="66" charset="0"/>
                <a:ea typeface="Times New Roman" panose="02020603050405020304" pitchFamily="18" charset="0"/>
              </a:rPr>
              <a:t>As Artists and Designers, we will:</a:t>
            </a:r>
            <a:endParaRPr lang="en-GB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1000" b="1" dirty="0">
                <a:effectLst/>
                <a:latin typeface="Comic Sans MS" panose="030F0902030302020204" pitchFamily="66" charset="0"/>
                <a:ea typeface="Times New Roman" panose="02020603050405020304" pitchFamily="18" charset="0"/>
              </a:rPr>
              <a:t>In Art</a:t>
            </a:r>
            <a:r>
              <a:rPr lang="en-GB" sz="1000" dirty="0">
                <a:effectLst/>
                <a:latin typeface="Comic Sans MS" panose="030F0902030302020204" pitchFamily="66" charset="0"/>
                <a:ea typeface="Times New Roman" panose="02020603050405020304" pitchFamily="18" charset="0"/>
              </a:rPr>
              <a:t>, </a:t>
            </a:r>
            <a:r>
              <a:rPr lang="en-GB" sz="1000" dirty="0">
                <a:latin typeface="Comic Sans MS" panose="030F0902030302020204" pitchFamily="66" charset="0"/>
                <a:ea typeface="Times New Roman" panose="02020603050405020304" pitchFamily="18" charset="0"/>
              </a:rPr>
              <a:t>we will be d</a:t>
            </a:r>
            <a:r>
              <a:rPr lang="en-GB" sz="1000" dirty="0">
                <a:effectLst/>
                <a:latin typeface="Comic Sans MS" panose="030F0902030302020204" pitchFamily="66" charset="0"/>
                <a:ea typeface="Times New Roman" panose="02020603050405020304" pitchFamily="18" charset="0"/>
              </a:rPr>
              <a:t>rawing inspired by painting. Using pencils and pastels ​</a:t>
            </a:r>
          </a:p>
          <a:p>
            <a:pPr>
              <a:spcAft>
                <a:spcPts val="0"/>
              </a:spcAft>
            </a:pPr>
            <a:r>
              <a:rPr lang="en-GB" sz="1000" dirty="0">
                <a:effectLst/>
                <a:latin typeface="Comic Sans MS" panose="030F0902030302020204" pitchFamily="66" charset="0"/>
                <a:ea typeface="Times New Roman" panose="02020603050405020304" pitchFamily="18" charset="0"/>
              </a:rPr>
              <a:t>Artist - Kandinsky​</a:t>
            </a:r>
          </a:p>
          <a:p>
            <a:pPr>
              <a:spcAft>
                <a:spcPts val="0"/>
              </a:spcAft>
            </a:pPr>
            <a:r>
              <a:rPr lang="en-GB" sz="1000" dirty="0">
                <a:effectLst/>
                <a:latin typeface="Comic Sans MS" panose="030F0902030302020204" pitchFamily="66" charset="0"/>
                <a:ea typeface="Times New Roman" panose="02020603050405020304" pitchFamily="18" charset="0"/>
              </a:rPr>
              <a:t>Painting- Several Circles</a:t>
            </a:r>
          </a:p>
          <a:p>
            <a:pPr>
              <a:spcAft>
                <a:spcPts val="0"/>
              </a:spcAft>
            </a:pPr>
            <a:endParaRPr lang="en-GB" sz="1000" dirty="0">
              <a:latin typeface="Comic Sans MS" panose="030F0902030302020204" pitchFamily="66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1000" b="1" dirty="0">
                <a:effectLst/>
                <a:latin typeface="Comic Sans MS" panose="030F0902030302020204" pitchFamily="66" charset="0"/>
                <a:ea typeface="Times New Roman" panose="02020603050405020304" pitchFamily="18" charset="0"/>
              </a:rPr>
              <a:t>In DT</a:t>
            </a:r>
            <a:r>
              <a:rPr lang="en-GB" sz="1000" dirty="0">
                <a:effectLst/>
                <a:latin typeface="Comic Sans MS" panose="030F0902030302020204" pitchFamily="66" charset="0"/>
                <a:ea typeface="Times New Roman" panose="02020603050405020304" pitchFamily="18" charset="0"/>
              </a:rPr>
              <a:t>, we will use sliders and levers to create a moving storyboard to retell Amy Johnson’s flight. </a:t>
            </a:r>
            <a:endParaRPr lang="en-GB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D170BEF-AEA4-884B-BFC4-140D7B46589E}"/>
              </a:ext>
            </a:extLst>
          </p:cNvPr>
          <p:cNvSpPr txBox="1"/>
          <p:nvPr/>
        </p:nvSpPr>
        <p:spPr>
          <a:xfrm>
            <a:off x="6829443" y="275016"/>
            <a:ext cx="2829230" cy="3477875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b="1" u="sng" dirty="0">
                <a:latin typeface="Comic Sans MS" panose="030F0902030302020204" pitchFamily="66" charset="0"/>
              </a:rPr>
              <a:t>English – Bog Baby Y1</a:t>
            </a:r>
          </a:p>
          <a:p>
            <a:r>
              <a:rPr lang="en-GB" sz="1000" b="1" u="sng" dirty="0">
                <a:latin typeface="Comic Sans MS" panose="030F0902030302020204" pitchFamily="66" charset="0"/>
              </a:rPr>
              <a:t>The Dinosaur Department Store and Day the Crayons Quit – Y2</a:t>
            </a:r>
          </a:p>
          <a:p>
            <a:r>
              <a:rPr lang="en-GB" sz="1000" b="1" u="sng" dirty="0">
                <a:latin typeface="Comic Sans MS" panose="030F0902030302020204" pitchFamily="66" charset="0"/>
              </a:rPr>
              <a:t>Reading</a:t>
            </a:r>
          </a:p>
          <a:p>
            <a:r>
              <a:rPr lang="en-GB" sz="1000" dirty="0">
                <a:latin typeface="Comic Sans MS" panose="030F0902030302020204" pitchFamily="66" charset="0"/>
              </a:rPr>
              <a:t>Read Write Inc will be used to teach phonics in small groups.</a:t>
            </a:r>
          </a:p>
          <a:p>
            <a:endParaRPr lang="en-GB" sz="1000" dirty="0">
              <a:latin typeface="Comic Sans MS" panose="030F0902030302020204" pitchFamily="66" charset="0"/>
            </a:endParaRPr>
          </a:p>
          <a:p>
            <a:r>
              <a:rPr lang="en-GB" sz="1000" dirty="0">
                <a:latin typeface="Comic Sans MS" panose="030F0902030302020204" pitchFamily="66" charset="0"/>
              </a:rPr>
              <a:t>We will: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902030302020204" pitchFamily="66" charset="0"/>
              </a:rPr>
              <a:t>Make predictions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902030302020204" pitchFamily="66" charset="0"/>
              </a:rPr>
              <a:t>Retrieve information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902030302020204" pitchFamily="66" charset="0"/>
              </a:rPr>
              <a:t>Make simple inferences</a:t>
            </a:r>
          </a:p>
          <a:p>
            <a:r>
              <a:rPr lang="en-GB" sz="1000" b="1" u="sng" dirty="0">
                <a:latin typeface="Comic Sans MS" panose="030F0902030302020204" pitchFamily="66" charset="0"/>
              </a:rPr>
              <a:t>Writing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902030302020204" pitchFamily="66" charset="0"/>
              </a:rPr>
              <a:t>I can segment spoken words into phonemes and represent these by graphemes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902030302020204" pitchFamily="66" charset="0"/>
              </a:rPr>
              <a:t>To use spacing between words that reflect the letter size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902030302020204" pitchFamily="66" charset="0"/>
              </a:rPr>
              <a:t>To demarcate most sentences in writing with capital letters and full stops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902030302020204" pitchFamily="66" charset="0"/>
              </a:rPr>
              <a:t>Y2’s will also learn to give instructions and persuade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5B545BD-0144-2F4E-BB4C-0E83698A6874}"/>
              </a:ext>
            </a:extLst>
          </p:cNvPr>
          <p:cNvSpPr txBox="1"/>
          <p:nvPr/>
        </p:nvSpPr>
        <p:spPr>
          <a:xfrm>
            <a:off x="6795024" y="5416424"/>
            <a:ext cx="2829230" cy="1015663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GB" sz="1000" b="1" dirty="0">
                <a:effectLst/>
                <a:latin typeface="Comic Sans MS" panose="030F0902030302020204" pitchFamily="66" charset="0"/>
                <a:ea typeface="Times New Roman" panose="02020603050405020304" pitchFamily="18" charset="0"/>
              </a:rPr>
              <a:t>In Computing we will focus on technology around us:</a:t>
            </a:r>
          </a:p>
          <a:p>
            <a:pPr>
              <a:spcAft>
                <a:spcPts val="0"/>
              </a:spcAft>
            </a:pPr>
            <a:r>
              <a:rPr lang="en-GB" sz="1000" dirty="0">
                <a:effectLst/>
                <a:latin typeface="Comic Sans MS" panose="030F0902030302020204" pitchFamily="66" charset="0"/>
                <a:ea typeface="Times New Roman" panose="02020603050405020304" pitchFamily="18" charset="0"/>
              </a:rPr>
              <a:t>We will learn about Computing Systems and Networks – ​Technology Around Us and Using technology – Creating Media </a:t>
            </a:r>
          </a:p>
          <a:p>
            <a:pPr>
              <a:spcAft>
                <a:spcPts val="0"/>
              </a:spcAft>
            </a:pPr>
            <a:endParaRPr lang="en-GB" sz="1000" b="1" dirty="0">
              <a:effectLst/>
              <a:latin typeface="Comic Sans MS" panose="030F0902030302020204" pitchFamily="66" charset="0"/>
              <a:ea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BF95AC-7102-F6D2-1587-6D3F83BEB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358" y="906853"/>
            <a:ext cx="1651866" cy="1200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311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7ECCB5EAFFF8468037445951374249" ma:contentTypeVersion="16" ma:contentTypeDescription="Create a new document." ma:contentTypeScope="" ma:versionID="4854768d82343d2c79baa9ff6202baab">
  <xsd:schema xmlns:xsd="http://www.w3.org/2001/XMLSchema" xmlns:xs="http://www.w3.org/2001/XMLSchema" xmlns:p="http://schemas.microsoft.com/office/2006/metadata/properties" xmlns:ns2="862189a0-b903-4f34-b837-99c1beac405b" xmlns:ns3="70031323-04d6-4077-a897-117c82ee9346" targetNamespace="http://schemas.microsoft.com/office/2006/metadata/properties" ma:root="true" ma:fieldsID="eced319190cfc170db4e7aa0e1840bf5" ns2:_="" ns3:_="">
    <xsd:import namespace="862189a0-b903-4f34-b837-99c1beac405b"/>
    <xsd:import namespace="70031323-04d6-4077-a897-117c82ee934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2189a0-b903-4f34-b837-99c1beac405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9bec38d4-1b3d-41a4-be23-91a579364c2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031323-04d6-4077-a897-117c82ee934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ccd1ccd-7fae-4bf1-84bb-ec3469523648}" ma:internalName="TaxCatchAll" ma:showField="CatchAllData" ma:web="70031323-04d6-4077-a897-117c82ee934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62189a0-b903-4f34-b837-99c1beac405b">
      <Terms xmlns="http://schemas.microsoft.com/office/infopath/2007/PartnerControls"/>
    </lcf76f155ced4ddcb4097134ff3c332f>
    <TaxCatchAll xmlns="70031323-04d6-4077-a897-117c82ee9346" xsi:nil="true"/>
  </documentManagement>
</p:properties>
</file>

<file path=customXml/itemProps1.xml><?xml version="1.0" encoding="utf-8"?>
<ds:datastoreItem xmlns:ds="http://schemas.openxmlformats.org/officeDocument/2006/customXml" ds:itemID="{EBC8448C-B2FF-402E-920B-B6538D1956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62189a0-b903-4f34-b837-99c1beac405b"/>
    <ds:schemaRef ds:uri="70031323-04d6-4077-a897-117c82ee934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939E2D8-5B7E-4FED-B33E-89013E85B82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DE5E46A-C0C5-4D37-AA18-4654E56744D9}">
  <ds:schemaRefs>
    <ds:schemaRef ds:uri="http://schemas.microsoft.com/office/2006/documentManagement/types"/>
    <ds:schemaRef ds:uri="http://schemas.microsoft.com/office/2006/metadata/properties"/>
    <ds:schemaRef ds:uri="http://purl.org/dc/terms/"/>
    <ds:schemaRef ds:uri="862189a0-b903-4f34-b837-99c1beac405b"/>
    <ds:schemaRef ds:uri="http://schemas.microsoft.com/office/infopath/2007/PartnerControls"/>
    <ds:schemaRef ds:uri="http://purl.org/dc/elements/1.1/"/>
    <ds:schemaRef ds:uri="http://purl.org/dc/dcmitype/"/>
    <ds:schemaRef ds:uri="http://schemas.openxmlformats.org/package/2006/metadata/core-properties"/>
    <ds:schemaRef ds:uri="70031323-04d6-4077-a897-117c82ee9346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201</TotalTime>
  <Words>531</Words>
  <Application>Microsoft Office PowerPoint</Application>
  <PresentationFormat>A4 Paper (210x297 mm)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Comic Sans MS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Megan McCarthy</dc:creator>
  <cp:lastModifiedBy>Jonathan Rogers</cp:lastModifiedBy>
  <cp:revision>18</cp:revision>
  <cp:lastPrinted>2024-09-09T07:12:07Z</cp:lastPrinted>
  <dcterms:created xsi:type="dcterms:W3CDTF">2021-09-08T08:13:10Z</dcterms:created>
  <dcterms:modified xsi:type="dcterms:W3CDTF">2026-09-15T13:38:32Z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0x0101009D7ECCB5EAFFF8468037445951374249</vt:lpwstr>
  </property>
  <property fmtid="{D5CDD505-2E9C-101B-9397-08002B2CF9AE}" pid="3" name="Order">
    <vt:r8>484000</vt:r8>
  </property>
  <property fmtid="{D5CDD505-2E9C-101B-9397-08002B2CF9AE}" pid="4" name="MediaServiceImageTags">
    <vt:lpwstr/>
  </property>
</Properties>
</file>