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5" r:id="rId5"/>
    <p:sldId id="259" r:id="rId6"/>
    <p:sldId id="273" r:id="rId7"/>
    <p:sldId id="261" r:id="rId8"/>
    <p:sldId id="262" r:id="rId9"/>
    <p:sldId id="263" r:id="rId10"/>
    <p:sldId id="264" r:id="rId11"/>
    <p:sldId id="268" r:id="rId12"/>
    <p:sldId id="265" r:id="rId13"/>
    <p:sldId id="272" r:id="rId14"/>
    <p:sldId id="274" r:id="rId15"/>
    <p:sldId id="266" r:id="rId16"/>
    <p:sldId id="271" r:id="rId17"/>
    <p:sldId id="267" r:id="rId18"/>
    <p:sldId id="269" r:id="rId19"/>
    <p:sldId id="276" r:id="rId20"/>
    <p:sldId id="277" r:id="rId21"/>
    <p:sldId id="27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18" autoAdjust="0"/>
    <p:restoredTop sz="94660"/>
  </p:normalViewPr>
  <p:slideViewPr>
    <p:cSldViewPr snapToGrid="0">
      <p:cViewPr varScale="1">
        <p:scale>
          <a:sx n="71" d="100"/>
          <a:sy n="71" d="100"/>
        </p:scale>
        <p:origin x="7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30301-7B40-40EE-9EF1-D84A1A288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B32411-D17A-4CDE-A4BE-0AF9A79849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1FB65C-4BC4-4846-A73A-4FAEB64C5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2FD4-AAF7-4957-8BFA-DCADCFA92825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EAC40-9A32-480B-AD05-C6F0A5BD9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71B3F-8361-4255-B06E-C97A7237A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D9A2-B8DD-47ED-B97F-DB51EE7C3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224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AF918-DBA8-4A41-B7FD-B6EAD36D2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82768-41AB-4F9B-8DCF-B72EC1C1B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4D0327-3194-4211-90F8-06DA96B6E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2FD4-AAF7-4957-8BFA-DCADCFA92825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ECE10-613B-4349-A87F-2828177B9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8893B-25B6-4F9D-84D4-4BE8759D1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D9A2-B8DD-47ED-B97F-DB51EE7C3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172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795FE-1214-4A4C-B307-41BF6E37E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39A784-8C5A-4A2E-8DC0-8560EBC089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0D677-53E7-4C51-9A83-9C500C508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2FD4-AAF7-4957-8BFA-DCADCFA92825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3F5E4-DAD3-477F-B7EC-4325FE5D0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05DA0-E9CD-4A79-BD64-A69C8D7EA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D9A2-B8DD-47ED-B97F-DB51EE7C3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334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98905-A303-4049-929D-D9472C3DD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E02AA-A39B-42DB-8A6C-0A182CA43B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53043E-016D-4F1F-963D-19707BD4BE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44E74C-6838-4038-8124-EE876DC3A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2FD4-AAF7-4957-8BFA-DCADCFA92825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9EDA44-AB65-4C19-9065-E5D1DF9B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F814CF-FEFD-49F4-971D-A91F3840A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D9A2-B8DD-47ED-B97F-DB51EE7C3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153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493D3-27FD-45B7-845A-880C8005D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AE6B72-8D0E-4DC1-8191-F1C3215A54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AA2895-BD0B-42E9-8EE1-292319BAF7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2E58FE-45D0-4BE5-B7CD-63E0DFED5E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9D82A3-0870-4081-95A0-A531947782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F95C94-30FB-4528-A61B-8E559EF7A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2FD4-AAF7-4957-8BFA-DCADCFA92825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CFD112-4E5C-424C-9E28-5763B6A31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988E73-4BB3-487B-A860-E6AF7903C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D9A2-B8DD-47ED-B97F-DB51EE7C3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277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EB272-77F3-4C10-B241-740137D57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E3D0A9-C269-44F5-B324-B967359F6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2FD4-AAF7-4957-8BFA-DCADCFA92825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7D9C8C-AC23-4A85-AC79-8F1F84D63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BB14A6-0572-47C3-A66D-CEC42C627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D9A2-B8DD-47ED-B97F-DB51EE7C3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1377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05DBF7-A32F-4DEF-91E2-09ECDCA63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2FD4-AAF7-4957-8BFA-DCADCFA92825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5DE768-C4E6-4C8C-928E-A28D2E140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D21FB-B6F2-4A7C-81FB-BDAEC2A39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D9A2-B8DD-47ED-B97F-DB51EE7C3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915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9961F-A3CC-479B-A0B3-715C5890A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D2274-386E-4723-A5D9-97C03624B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9965B-5733-492F-BBD7-02744D839A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938D5C-533D-48FA-9B7A-745024E65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2FD4-AAF7-4957-8BFA-DCADCFA92825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E82E37-B162-4BFD-9643-74497ACA2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D652C-B8A9-4385-A706-132E06016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D9A2-B8DD-47ED-B97F-DB51EE7C3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4588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40DA5-F05A-419C-86AD-40A328C3A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37B2FC-7BDC-40E1-9A0C-42DCD6E828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5C9BF5-7A5E-4C4C-9CDB-D81B8574B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36690-93D6-4436-8C86-165EC4A04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2FD4-AAF7-4957-8BFA-DCADCFA92825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7CCFFC-1671-4305-8765-62ADA55AC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6C666C-7CE5-46CB-A203-0C351BC32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D9A2-B8DD-47ED-B97F-DB51EE7C3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265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348CE-DDC5-461D-8822-46C5DB8C8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DBE7FB-373E-4060-ABA9-4CBBDB067F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4671AE-0D83-44D2-BB2A-1B827FA01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2FD4-AAF7-4957-8BFA-DCADCFA92825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1C4A0-F9B3-4ED6-AB13-ADB5DBAAF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72F531-8802-41D2-A84C-6EEE4FDAF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D9A2-B8DD-47ED-B97F-DB51EE7C3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49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AAEC06-3D75-4F3D-9B76-BD4CF19CF7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9B8602-B13F-4CA2-8B8B-AB44F903AF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3368E-1F6B-42F9-90E4-7EB43F0C5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92FD4-AAF7-4957-8BFA-DCADCFA92825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D1E29-DB3B-4432-AC8B-F91A06351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159800-18BF-4E5B-931C-637A25283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9D9A2-B8DD-47ED-B97F-DB51EE7C3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594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25276B-99CA-4645-ADAF-23CA72B26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0B0067-6104-4439-B4A1-15A82341E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80C75-2868-4F95-8C92-0EDF39FC28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92FD4-AAF7-4957-8BFA-DCADCFA92825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4E8E3-C6E2-4386-8F45-5F2CDCD88D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960BE-AA03-408E-B7D1-C734AEE41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9D9A2-B8DD-47ED-B97F-DB51EE7C3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632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kapowprimary.com/subjects/preview-units/rse-pshe/key-stage-1/year-1/how-can-i-help-myself-and-others-feel-happy-and-safe/lesson-1-what-makes-me-special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jpeg"/><Relationship Id="rId3" Type="http://schemas.openxmlformats.org/officeDocument/2006/relationships/hyperlink" Target="https://www.youtube.com/watch?v=kRrgZjPNnnk" TargetMode="External"/><Relationship Id="rId7" Type="http://schemas.openxmlformats.org/officeDocument/2006/relationships/hyperlink" Target="https://www.youtube.com/watch?v=LDpqbB-uyy8" TargetMode="External"/><Relationship Id="rId12" Type="http://schemas.openxmlformats.org/officeDocument/2006/relationships/image" Target="../media/image9.png"/><Relationship Id="rId17" Type="http://schemas.openxmlformats.org/officeDocument/2006/relationships/image" Target="../media/image14.jpeg"/><Relationship Id="rId2" Type="http://schemas.openxmlformats.org/officeDocument/2006/relationships/hyperlink" Target="https://www.youtube.com/watch?v=_bBt3f1QWpk" TargetMode="External"/><Relationship Id="rId16" Type="http://schemas.openxmlformats.org/officeDocument/2006/relationships/image" Target="../media/image13.jpeg"/><Relationship Id="rId20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Scrn3iNsjbo" TargetMode="External"/><Relationship Id="rId11" Type="http://schemas.openxmlformats.org/officeDocument/2006/relationships/image" Target="../media/image8.png"/><Relationship Id="rId5" Type="http://schemas.openxmlformats.org/officeDocument/2006/relationships/hyperlink" Target="https://www.youtube.com/watch?v=JxlGqZRReww" TargetMode="External"/><Relationship Id="rId15" Type="http://schemas.openxmlformats.org/officeDocument/2006/relationships/image" Target="../media/image12.jpeg"/><Relationship Id="rId10" Type="http://schemas.openxmlformats.org/officeDocument/2006/relationships/image" Target="../media/image7.png"/><Relationship Id="rId19" Type="http://schemas.openxmlformats.org/officeDocument/2006/relationships/image" Target="../media/image16.jpeg"/><Relationship Id="rId4" Type="http://schemas.openxmlformats.org/officeDocument/2006/relationships/hyperlink" Target="https://www.youtube.com/watch?v=sz8UyuPhtuU" TargetMode="External"/><Relationship Id="rId9" Type="http://schemas.openxmlformats.org/officeDocument/2006/relationships/image" Target="../media/image6.png"/><Relationship Id="rId1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55C57-A145-4E6B-8CF1-0CA5109FB4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5094" y="765487"/>
            <a:ext cx="10461812" cy="2387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SassoonCRInfant" panose="02010503020300020003" pitchFamily="2" charset="0"/>
              </a:rPr>
              <a:t>Relationships, Sex and Health Education (RSHE) 2026</a:t>
            </a:r>
            <a:r>
              <a:rPr lang="en-US" dirty="0">
                <a:latin typeface="SassoonCRInfant" panose="02010503020300020003" pitchFamily="2" charset="0"/>
              </a:rPr>
              <a:t> </a:t>
            </a:r>
            <a:br>
              <a:rPr lang="en-US" dirty="0">
                <a:latin typeface="SassoonCRInfant" panose="02010503020300020003" pitchFamily="2" charset="0"/>
              </a:rPr>
            </a:br>
            <a:r>
              <a:rPr lang="en-US" dirty="0">
                <a:latin typeface="SassoonCRInfant" panose="02010503020300020003" pitchFamily="2" charset="0"/>
              </a:rPr>
              <a:t>Information for Parents &amp; </a:t>
            </a:r>
            <a:r>
              <a:rPr lang="en-US" dirty="0" err="1">
                <a:latin typeface="SassoonCRInfant" panose="02010503020300020003" pitchFamily="2" charset="0"/>
              </a:rPr>
              <a:t>Carers</a:t>
            </a:r>
            <a:endParaRPr lang="en-GB" dirty="0">
              <a:latin typeface="SassoonCRInfant" panose="02010503020300020003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807FCE-2BE9-490C-9E6F-781891F5C5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71932"/>
            <a:ext cx="9144000" cy="1655762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endParaRPr lang="en-US" dirty="0">
              <a:latin typeface="SassoonCRInfant" panose="02010503020300020003" pitchFamily="2" charset="0"/>
            </a:endParaRPr>
          </a:p>
          <a:p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latin typeface="SassoonCRInfant" panose="02010503020300020003" pitchFamily="2" charset="0"/>
              </a:rPr>
              <a:t>Summer 2026</a:t>
            </a:r>
            <a:endParaRPr lang="en-GB" dirty="0">
              <a:latin typeface="SassoonCRInfant" panose="02010503020300020003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C11AAF-34B9-432D-B119-2B04801B7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853" y="3543548"/>
            <a:ext cx="2084293" cy="215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486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347E1-C328-4AAC-8499-C1F207ACF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en-US" sz="6000" b="1" dirty="0">
                <a:latin typeface="SassoonCRInfant" panose="02010503020300020003" pitchFamily="2" charset="0"/>
              </a:rPr>
            </a:br>
            <a:r>
              <a:rPr lang="en-US" sz="6000" b="1" dirty="0">
                <a:latin typeface="SassoonCRInfant" panose="02010503020300020003" pitchFamily="2" charset="0"/>
              </a:rPr>
              <a:t>Purpose of Today</a:t>
            </a:r>
            <a:br>
              <a:rPr lang="en-US" sz="6000" b="1" dirty="0">
                <a:latin typeface="SassoonCRInfant" panose="02010503020300020003" pitchFamily="2" charset="0"/>
              </a:rPr>
            </a:br>
            <a:endParaRPr lang="en-GB" sz="6000" dirty="0">
              <a:latin typeface="SassoonCRInfant" panose="02010503020300020003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FC678-918D-461A-AD3B-F6B4F4B58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6648"/>
            <a:ext cx="10515600" cy="4351338"/>
          </a:xfrm>
        </p:spPr>
        <p:txBody>
          <a:bodyPr/>
          <a:lstStyle/>
          <a:p>
            <a:r>
              <a:rPr lang="en-US" dirty="0">
                <a:effectLst/>
                <a:latin typeface="SassoonCRInfant" panose="02010503020300020003" pitchFamily="2" charset="0"/>
              </a:rPr>
              <a:t>Explain the key changes in the </a:t>
            </a:r>
            <a:r>
              <a:rPr lang="en-US" b="1" dirty="0">
                <a:effectLst/>
                <a:latin typeface="SassoonCRInfant" panose="02010503020300020003" pitchFamily="2" charset="0"/>
              </a:rPr>
              <a:t>new RSHE 2026 guidance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Show how our </a:t>
            </a:r>
            <a:r>
              <a:rPr lang="en-US" b="1" dirty="0">
                <a:effectLst/>
                <a:latin typeface="SassoonCRInfant" panose="02010503020300020003" pitchFamily="2" charset="0"/>
              </a:rPr>
              <a:t>Kapow Primary curriculum</a:t>
            </a:r>
            <a:r>
              <a:rPr lang="en-US" dirty="0">
                <a:effectLst/>
                <a:latin typeface="SassoonCRInfant" panose="02010503020300020003" pitchFamily="2" charset="0"/>
              </a:rPr>
              <a:t> aligns with the new expectations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Share our </a:t>
            </a:r>
            <a:r>
              <a:rPr lang="en-US" b="1" dirty="0">
                <a:effectLst/>
                <a:latin typeface="SassoonCRInfant" panose="02010503020300020003" pitchFamily="2" charset="0"/>
              </a:rPr>
              <a:t>updated school RSHE policy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Give you space to ask questions and share feedback</a:t>
            </a:r>
            <a:endParaRPr lang="en-US" dirty="0">
              <a:latin typeface="SassoonCRInfant" panose="02010503020300020003" pitchFamily="2" charset="0"/>
            </a:endParaRP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F5C8B5-FC54-4D7A-92A4-AA90724CC3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456" y="235979"/>
            <a:ext cx="1655487" cy="17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250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347E1-C328-4AAC-8499-C1F207ACF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b="1" dirty="0">
                <a:latin typeface="SassoonCRInfant" panose="02010503020300020003" pitchFamily="2" charset="0"/>
              </a:rPr>
              <a:t>What is RSHE?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FC678-918D-461A-AD3B-F6B4F4B58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6648"/>
            <a:ext cx="10941424" cy="4351338"/>
          </a:xfrm>
        </p:spPr>
        <p:txBody>
          <a:bodyPr/>
          <a:lstStyle/>
          <a:p>
            <a:r>
              <a:rPr lang="en-US" dirty="0">
                <a:effectLst/>
                <a:latin typeface="SassoonCRInfant" panose="02010503020300020003" pitchFamily="2" charset="0"/>
              </a:rPr>
              <a:t>Relationships, Sex and Health Education</a:t>
            </a: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A statutory part of the curriculum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Covers </a:t>
            </a:r>
            <a:r>
              <a:rPr lang="en-US" b="1" dirty="0">
                <a:effectLst/>
                <a:latin typeface="SassoonCRInfant" panose="02010503020300020003" pitchFamily="2" charset="0"/>
              </a:rPr>
              <a:t>relationships</a:t>
            </a:r>
            <a:r>
              <a:rPr lang="en-US" dirty="0">
                <a:effectLst/>
                <a:latin typeface="SassoonCRInfant" panose="02010503020300020003" pitchFamily="2" charset="0"/>
              </a:rPr>
              <a:t>, </a:t>
            </a:r>
            <a:r>
              <a:rPr lang="en-US" b="1" dirty="0">
                <a:effectLst/>
                <a:latin typeface="SassoonCRInfant" panose="02010503020300020003" pitchFamily="2" charset="0"/>
              </a:rPr>
              <a:t>health</a:t>
            </a:r>
            <a:r>
              <a:rPr lang="en-US" dirty="0">
                <a:effectLst/>
                <a:latin typeface="SassoonCRInfant" panose="02010503020300020003" pitchFamily="2" charset="0"/>
              </a:rPr>
              <a:t>, </a:t>
            </a:r>
            <a:r>
              <a:rPr lang="en-US" b="1" dirty="0">
                <a:effectLst/>
                <a:latin typeface="SassoonCRInfant" panose="02010503020300020003" pitchFamily="2" charset="0"/>
              </a:rPr>
              <a:t>personal safety</a:t>
            </a:r>
            <a:r>
              <a:rPr lang="en-US" dirty="0">
                <a:effectLst/>
                <a:latin typeface="SassoonCRInfant" panose="02010503020300020003" pitchFamily="2" charset="0"/>
              </a:rPr>
              <a:t>, and </a:t>
            </a:r>
            <a:r>
              <a:rPr lang="en-US" b="1" dirty="0">
                <a:effectLst/>
                <a:latin typeface="SassoonCRInfant" panose="02010503020300020003" pitchFamily="2" charset="0"/>
              </a:rPr>
              <a:t>age‑appropriate sex education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Designed to help children stay safe, healthy, and confident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Taught sensitively and in partnership with parents</a:t>
            </a:r>
            <a:endParaRPr lang="en-US" dirty="0">
              <a:latin typeface="SassoonCRInfant" panose="02010503020300020003" pitchFamily="2" charset="0"/>
            </a:endParaRP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43A8B4-19B0-47CC-870E-2B9072754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456" y="235979"/>
            <a:ext cx="1655487" cy="17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808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A02CD-F30A-4D22-8AB2-5F61D3462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6409765" cy="101397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dirty="0">
                <a:latin typeface="SassoonCRInfant" panose="02010503020300020003" pitchFamily="2" charset="0"/>
              </a:rPr>
              <a:t>The New RSHE Guidance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219D9-9ABC-45A0-9EDD-FAF205642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66012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>
                <a:latin typeface="SassoonCRInfant" panose="02010503020300020003" pitchFamily="2" charset="0"/>
              </a:rPr>
              <a:t>The 2019 guidance has been replaced – Implementation required by Sept 2026.</a:t>
            </a:r>
          </a:p>
          <a:p>
            <a:endParaRPr lang="en-GB" dirty="0">
              <a:latin typeface="SassoonCRInfant" panose="02010503020300020003" pitchFamily="2" charset="0"/>
            </a:endParaRPr>
          </a:p>
          <a:p>
            <a:pPr marL="0" indent="0">
              <a:buNone/>
            </a:pPr>
            <a:r>
              <a:rPr lang="en-US" b="1" dirty="0">
                <a:latin typeface="SassoonCRInfant" panose="02010503020300020003" pitchFamily="2" charset="0"/>
              </a:rPr>
              <a:t>Why the Guidance Has Changed</a:t>
            </a: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Responds to children’s real experiences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Increased online risks and digital pressures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National safeguarding priorities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Need for clearer expectations for schools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Greater consistency across settings</a:t>
            </a:r>
            <a:endParaRPr lang="en-US" dirty="0">
              <a:latin typeface="SassoonCRInfant" panose="02010503020300020003" pitchFamily="2" charset="0"/>
            </a:endParaRPr>
          </a:p>
          <a:p>
            <a:endParaRPr lang="en-GB" u="sng" dirty="0">
              <a:latin typeface="SassoonCRInfant" panose="02010503020300020003" pitchFamily="2" charset="0"/>
            </a:endParaRPr>
          </a:p>
          <a:p>
            <a:pPr marL="0" indent="0">
              <a:buNone/>
            </a:pPr>
            <a:endParaRPr lang="en-GB" u="sng" dirty="0">
              <a:latin typeface="SassoonCRInfant" panose="02010503020300020003" pitchFamily="2" charset="0"/>
            </a:endParaRP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546218-5156-4B6C-A8EF-CFB9EE93A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1035" y="1266424"/>
            <a:ext cx="3512017" cy="488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820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C9BDF-CAD1-4BF2-A7B5-BE92572E0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assoonCRInfant" panose="02010503020300020003" pitchFamily="2" charset="0"/>
              </a:rPr>
              <a:t>What has changed in the new 2026 guidance?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5A96D66-751F-40DF-BF9F-0641DFEF115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110558"/>
            <a:ext cx="10833847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latin typeface="SassoonCRInfant" panose="02010503020300020003" pitchFamily="2" charset="0"/>
              </a:rPr>
              <a:t>Added personal safety strand- roads, water, rail safety.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Updated content on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online safety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, including harmful content and AI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ssoonCRInfant" panose="02010503020300020003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Clearer expectations around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age‑appropriateness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ssoonCRInfant" panose="02010503020300020003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Stronger emphasis on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biological facts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 including teaching correct vocab for body parts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More explicit guidance on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parental rights and transparency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ssoonCRInfant" panose="02010503020300020003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Reinforced safeguarding expectations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D2D82A-0A08-493E-BEDA-A92979B1D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456" y="235979"/>
            <a:ext cx="1655487" cy="17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146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E04F2-AB7F-48BC-8C1A-28C1D0198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assoonCRInfant" panose="02010503020300020003" pitchFamily="2" charset="0"/>
              </a:rPr>
              <a:t>What we must teach (statutory)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B72948-E5D8-40A6-8CEB-9D32B972B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612" y="2034150"/>
            <a:ext cx="3437965" cy="372404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SassoonCRInfant" panose="02010503020300020003" pitchFamily="2" charset="0"/>
              </a:rPr>
              <a:t>⭐ Relationships Education </a:t>
            </a: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Families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Friendships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Respect &amp; kindness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Staying safe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Online </a:t>
            </a:r>
            <a:r>
              <a:rPr lang="en-US" dirty="0" err="1">
                <a:effectLst/>
                <a:latin typeface="SassoonCRInfant" panose="02010503020300020003" pitchFamily="2" charset="0"/>
              </a:rPr>
              <a:t>behaviour</a:t>
            </a:r>
            <a:endParaRPr lang="en-US" dirty="0">
              <a:latin typeface="SassoonCRInfant" panose="02010503020300020003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CA7388-AFA5-463A-A3E0-6312693323ED}"/>
              </a:ext>
            </a:extLst>
          </p:cNvPr>
          <p:cNvSpPr/>
          <p:nvPr/>
        </p:nvSpPr>
        <p:spPr>
          <a:xfrm>
            <a:off x="4128247" y="2034150"/>
            <a:ext cx="3805517" cy="39703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latin typeface="SassoonCRInfant" panose="02010503020300020003" pitchFamily="2" charset="0"/>
              </a:rPr>
              <a:t>💚 Health Education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SassoonCRInfant" panose="02010503020300020003" pitchFamily="2" charset="0"/>
              </a:rPr>
              <a:t>Mental wellbeing</a:t>
            </a:r>
            <a:endParaRPr lang="en-US" sz="2800" dirty="0">
              <a:latin typeface="SassoonCRInfant" panose="02010503020300020003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SassoonCRInfant" panose="02010503020300020003" pitchFamily="2" charset="0"/>
              </a:rPr>
              <a:t>Internet safety</a:t>
            </a:r>
            <a:endParaRPr lang="en-US" sz="2800" dirty="0">
              <a:latin typeface="SassoonCRInfant" panose="02010503020300020003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SassoonCRInfant" panose="02010503020300020003" pitchFamily="2" charset="0"/>
              </a:rPr>
              <a:t>Healthy bodies &amp; habits</a:t>
            </a:r>
            <a:endParaRPr lang="en-US" sz="2800" dirty="0">
              <a:latin typeface="SassoonCRInfant" panose="02010503020300020003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SassoonCRInfant" panose="02010503020300020003" pitchFamily="2" charset="0"/>
              </a:rPr>
              <a:t>Hygiene &amp; illness prevention</a:t>
            </a:r>
            <a:endParaRPr lang="en-US" sz="2800" dirty="0">
              <a:latin typeface="SassoonCRInfant" panose="02010503020300020003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SassoonCRInfant" panose="02010503020300020003" pitchFamily="2" charset="0"/>
              </a:rPr>
              <a:t>Basic first aid</a:t>
            </a:r>
            <a:endParaRPr lang="en-US" sz="2800" dirty="0">
              <a:latin typeface="SassoonCRInfant" panose="02010503020300020003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SassoonCRInfant" panose="02010503020300020003" pitchFamily="2" charset="0"/>
              </a:rPr>
              <a:t>Puberty</a:t>
            </a:r>
            <a:endParaRPr lang="en-US" sz="2800" dirty="0">
              <a:latin typeface="SassoonCRInfant" panose="02010503020300020003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47B40F-6EAD-46E4-A55C-A7EF4CD528CE}"/>
              </a:ext>
            </a:extLst>
          </p:cNvPr>
          <p:cNvSpPr/>
          <p:nvPr/>
        </p:nvSpPr>
        <p:spPr>
          <a:xfrm>
            <a:off x="8144435" y="2034150"/>
            <a:ext cx="3805517" cy="26776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>
                <a:latin typeface="SassoonCRInfant" panose="02010503020300020003" pitchFamily="2" charset="0"/>
              </a:rPr>
              <a:t>🔬 Science Curriculum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SassoonCRInfant" panose="02010503020300020003" pitchFamily="2" charset="0"/>
              </a:rPr>
              <a:t>Life cycles</a:t>
            </a:r>
            <a:endParaRPr lang="en-US" sz="2800" dirty="0">
              <a:latin typeface="SassoonCRInfant" panose="02010503020300020003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SassoonCRInfant" panose="02010503020300020003" pitchFamily="2" charset="0"/>
              </a:rPr>
              <a:t>Reproduction in plants &amp; animals</a:t>
            </a:r>
            <a:endParaRPr lang="en-US" sz="2800" dirty="0">
              <a:latin typeface="SassoonCRInfant" panose="02010503020300020003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SassoonCRInfant" panose="02010503020300020003" pitchFamily="2" charset="0"/>
              </a:rPr>
              <a:t>Human biology</a:t>
            </a:r>
            <a:endParaRPr lang="en-US" sz="2800" dirty="0">
              <a:latin typeface="SassoonCRInfant" panose="02010503020300020003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4EF7C9-BD2B-4A7C-9A52-690B13F25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456" y="235979"/>
            <a:ext cx="1655487" cy="17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787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926EC-07A7-48EA-8E91-799FBE976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SassoonCRInfant" panose="02010503020300020003" pitchFamily="2" charset="0"/>
              </a:rPr>
              <a:t>Our Approach at Parkstone</a:t>
            </a:r>
            <a:br>
              <a:rPr lang="en-US" b="1" dirty="0">
                <a:latin typeface="SassoonCRInfant" panose="02010503020300020003" pitchFamily="2" charset="0"/>
              </a:rPr>
            </a:br>
            <a:endParaRPr lang="en-GB" dirty="0">
              <a:latin typeface="SassoonCRInfant" panose="02010503020300020003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CAF7F-2CEC-496C-BD30-456F65B0C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/>
                <a:latin typeface="SassoonCRInfant" panose="02010503020300020003" pitchFamily="2" charset="0"/>
              </a:rPr>
              <a:t>We follow the </a:t>
            </a:r>
            <a:r>
              <a:rPr lang="en-US" b="1" dirty="0">
                <a:effectLst/>
                <a:latin typeface="SassoonCRInfant" panose="02010503020300020003" pitchFamily="2" charset="0"/>
              </a:rPr>
              <a:t>Kapow Primary RSHE curriculum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Lessons are:</a:t>
            </a:r>
            <a:endParaRPr lang="en-US" dirty="0">
              <a:latin typeface="SassoonCRInfant" panose="02010503020300020003" pitchFamily="2" charset="0"/>
            </a:endParaRPr>
          </a:p>
          <a:p>
            <a:pPr lvl="1"/>
            <a:r>
              <a:rPr lang="en-US" dirty="0">
                <a:effectLst/>
                <a:latin typeface="SassoonCRInfant" panose="02010503020300020003" pitchFamily="2" charset="0"/>
              </a:rPr>
              <a:t>Structured and age‑appropriate</a:t>
            </a:r>
            <a:endParaRPr lang="en-US" dirty="0">
              <a:latin typeface="SassoonCRInfant" panose="02010503020300020003" pitchFamily="2" charset="0"/>
            </a:endParaRPr>
          </a:p>
          <a:p>
            <a:pPr lvl="1"/>
            <a:r>
              <a:rPr lang="en-US" dirty="0">
                <a:effectLst/>
                <a:latin typeface="SassoonCRInfant" panose="02010503020300020003" pitchFamily="2" charset="0"/>
              </a:rPr>
              <a:t>Evidence‑based</a:t>
            </a:r>
            <a:endParaRPr lang="en-US" dirty="0">
              <a:latin typeface="SassoonCRInfant" panose="02010503020300020003" pitchFamily="2" charset="0"/>
            </a:endParaRPr>
          </a:p>
          <a:p>
            <a:pPr lvl="1"/>
            <a:r>
              <a:rPr lang="en-US" dirty="0">
                <a:effectLst/>
                <a:latin typeface="SassoonCRInfant" panose="02010503020300020003" pitchFamily="2" charset="0"/>
              </a:rPr>
              <a:t>Designed by specialists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Teachers receive training and support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Parents can view lesson content on request</a:t>
            </a:r>
            <a:endParaRPr lang="en-US" dirty="0">
              <a:latin typeface="SassoonCRInfant" panose="02010503020300020003" pitchFamily="2" charset="0"/>
            </a:endParaRP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49B826-446C-4821-AF5C-5CD0C9E1F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456" y="235979"/>
            <a:ext cx="1655487" cy="17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586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0A98F-FEDA-4020-9223-AF9BDC3EC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253" y="621085"/>
            <a:ext cx="10515600" cy="1325563"/>
          </a:xfrm>
        </p:spPr>
        <p:txBody>
          <a:bodyPr/>
          <a:lstStyle/>
          <a:p>
            <a:r>
              <a:rPr lang="en-GB" dirty="0">
                <a:latin typeface="SassoonCRInfant" panose="02010503020300020003" pitchFamily="2" charset="0"/>
              </a:rPr>
              <a:t>Overview of Kapow 26/27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7415180-1A3D-4360-B9C8-873BD0F062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840" y="2363041"/>
            <a:ext cx="10968318" cy="38441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AB9FC0-5B9F-4593-A7C5-878F5B698797}"/>
              </a:ext>
            </a:extLst>
          </p:cNvPr>
          <p:cNvSpPr txBox="1"/>
          <p:nvPr/>
        </p:nvSpPr>
        <p:spPr>
          <a:xfrm>
            <a:off x="774253" y="3092824"/>
            <a:ext cx="10643491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SassoonCRInfant" panose="02010503020300020003" pitchFamily="2" charset="0"/>
              </a:rPr>
              <a:t>The Kapow curriculum is being updated to be fully compliant with the new guidance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895531-4D10-42D7-82EB-97AFC9715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456" y="235979"/>
            <a:ext cx="1655487" cy="17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22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A3132-B97F-47F3-98CD-7044356C5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/>
          <a:lstStyle/>
          <a:p>
            <a:r>
              <a:rPr lang="en-US" b="1" dirty="0">
                <a:latin typeface="SassoonCRInfant" panose="02010503020300020003" pitchFamily="2" charset="0"/>
              </a:rPr>
              <a:t>How Kapow Meets the New Guidance</a:t>
            </a:r>
            <a:br>
              <a:rPr lang="en-US" b="1" dirty="0">
                <a:latin typeface="SassoonCRInfant" panose="02010503020300020003" pitchFamily="2" charset="0"/>
              </a:rPr>
            </a:br>
            <a:endParaRPr lang="en-GB" dirty="0">
              <a:latin typeface="SassoonCRInfant" panose="02010503020300020003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F1415C-CB22-481B-AAA7-93038A493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/>
                <a:latin typeface="SassoonCRInfant" panose="02010503020300020003" pitchFamily="2" charset="0"/>
              </a:rPr>
              <a:t>Fully aligned with RSHE 2026 statutory requirements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Clear progression from EYFS to Year 6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Focus on </a:t>
            </a:r>
            <a:r>
              <a:rPr lang="en-US" b="1" dirty="0">
                <a:effectLst/>
                <a:latin typeface="SassoonCRInfant" panose="02010503020300020003" pitchFamily="2" charset="0"/>
              </a:rPr>
              <a:t>facts</a:t>
            </a:r>
            <a:r>
              <a:rPr lang="en-US" dirty="0">
                <a:effectLst/>
                <a:latin typeface="SassoonCRInfant" panose="02010503020300020003" pitchFamily="2" charset="0"/>
              </a:rPr>
              <a:t>, </a:t>
            </a:r>
            <a:r>
              <a:rPr lang="en-US" b="1" dirty="0">
                <a:effectLst/>
                <a:latin typeface="SassoonCRInfant" panose="02010503020300020003" pitchFamily="2" charset="0"/>
              </a:rPr>
              <a:t>safeguarding</a:t>
            </a:r>
            <a:r>
              <a:rPr lang="en-US" dirty="0">
                <a:effectLst/>
                <a:latin typeface="SassoonCRInfant" panose="02010503020300020003" pitchFamily="2" charset="0"/>
              </a:rPr>
              <a:t>, and </a:t>
            </a:r>
            <a:r>
              <a:rPr lang="en-US" b="1" dirty="0">
                <a:effectLst/>
                <a:latin typeface="SassoonCRInfant" panose="02010503020300020003" pitchFamily="2" charset="0"/>
              </a:rPr>
              <a:t>healthy relationships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Transparent resources — parents can see everything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Built‑in assessment to track understanding</a:t>
            </a:r>
            <a:endParaRPr lang="en-US" dirty="0">
              <a:latin typeface="SassoonCRInfant" panose="02010503020300020003" pitchFamily="2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5327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F58E7-A479-4D41-A309-C36618666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assoonCRInfant" panose="02010503020300020003" pitchFamily="2" charset="0"/>
              </a:rPr>
              <a:t>Example Lesson (KS1)</a:t>
            </a:r>
          </a:p>
        </p:txBody>
      </p:sp>
      <p:pic>
        <p:nvPicPr>
          <p:cNvPr id="4" name="Content Placeholder 3">
            <a:hlinkClick r:id="rId2"/>
            <a:extLst>
              <a:ext uri="{FF2B5EF4-FFF2-40B4-BE49-F238E27FC236}">
                <a16:creationId xmlns:a16="http://schemas.microsoft.com/office/drawing/2014/main" id="{D25F945E-E8F9-4477-8544-8DCEFE6276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30624" y="2440710"/>
            <a:ext cx="10515600" cy="25294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FE434C-F47A-42C1-AEE1-9B2F1136BD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456" y="235979"/>
            <a:ext cx="1655487" cy="17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124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DD142-55BA-4DD2-8491-D4E8AD7E6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SassoonCRInfant" panose="02010503020300020003" pitchFamily="2" charset="0"/>
              </a:rPr>
              <a:t>Safeguarding &amp; Wellbeing</a:t>
            </a:r>
            <a:br>
              <a:rPr lang="en-US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C915A-8831-4B97-8FC4-2D624346F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/>
                <a:latin typeface="SassoonCRInfant" panose="02010503020300020003" pitchFamily="2" charset="0"/>
              </a:rPr>
              <a:t>RSHE is a key part of safeguarding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Helps children </a:t>
            </a:r>
            <a:r>
              <a:rPr lang="en-US" dirty="0" err="1">
                <a:effectLst/>
                <a:latin typeface="SassoonCRInfant" panose="02010503020300020003" pitchFamily="2" charset="0"/>
              </a:rPr>
              <a:t>recognise</a:t>
            </a:r>
            <a:r>
              <a:rPr lang="en-US" dirty="0">
                <a:effectLst/>
                <a:latin typeface="SassoonCRInfant" panose="02010503020300020003" pitchFamily="2" charset="0"/>
              </a:rPr>
              <a:t> unsafe situations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Builds confidence to speak up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Supports mental health and emotional wellbeing</a:t>
            </a:r>
            <a:endParaRPr lang="en-US" dirty="0">
              <a:latin typeface="SassoonCRInfant" panose="02010503020300020003" pitchFamily="2" charset="0"/>
            </a:endParaRP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EAB933-F1F9-4D92-8412-9310868AFF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456" y="235979"/>
            <a:ext cx="1655487" cy="17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479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39AA6-9FBE-4CB1-BA64-F157987E0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assoonCRInfant" panose="02010503020300020003" pitchFamily="2" charset="0"/>
              </a:rPr>
              <a:t>How we teach sensitive topics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327F4A1-6910-4359-91FC-A0789F3B42F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906132"/>
            <a:ext cx="10785764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Always age‑appropriate.</a:t>
            </a:r>
            <a:r>
              <a:rPr lang="en-US" dirty="0">
                <a:latin typeface="SassoonCRInfant" panose="02010503020300020003" pitchFamily="2" charset="0"/>
              </a:rPr>
              <a:t> Content is carefully sequenced so children only learn what is suitable for their age.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ssoonCRInfant" panose="02010503020300020003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Always factual.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Always respectful.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Children encouraged to speak to trusted adults.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Questions handled sensitively and appropriately.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dirty="0">
                <a:latin typeface="SassoonCRInfant" panose="02010503020300020003" pitchFamily="2" charset="0"/>
              </a:rPr>
              <a:t>If a question is not suitable for the whole class, teachers will follow up individually or signpost to parents.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ssoonCRInfant" panose="02010503020300020003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AF38B9-68A9-44F8-95EB-704F8E2A51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456" y="235979"/>
            <a:ext cx="1655487" cy="17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753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74184BFB-5235-4420-96D4-4E0C1E4397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15471" y="831635"/>
            <a:ext cx="11460125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Body parts and the correct </a:t>
            </a:r>
            <a:r>
              <a:rPr lang="en-US" altLang="en-US" dirty="0">
                <a:latin typeface="SassoonCRInfant" panose="02010503020300020003" pitchFamily="2" charset="0"/>
              </a:rPr>
              <a:t>terminology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Puberty and body changes: physical and emotional changes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Personal hygiene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Reproduction in plants and animals (science)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Human conception (Year 6)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Respecting personal boundaries/ consent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Understanding private body parts and the concept of “private means private”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How to seek help if something worries them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latin typeface="SassoonCRInfant" panose="02010503020300020003" pitchFamily="2" charset="0"/>
              </a:rPr>
              <a:t>Online safety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Families and relationships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latin typeface="SassoonCRInfant" panose="02010503020300020003" pitchFamily="2" charset="0"/>
              </a:rPr>
              <a:t>Mental heath and emotional wellbeing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Drugs</a:t>
            </a:r>
            <a:r>
              <a:rPr lang="en-US" altLang="en-US" dirty="0">
                <a:latin typeface="SassoonCRInfant" panose="02010503020300020003" pitchFamily="2" charset="0"/>
              </a:rPr>
              <a:t>,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alcohol and tobacco (health)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assoonCRInfant" panose="02010503020300020003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F87EFD-026E-4AE4-8E0A-BA822F67E9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456" y="235979"/>
            <a:ext cx="1655487" cy="17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778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D2F76-BE34-4C9F-8426-380BF35BD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effectLst/>
                <a:latin typeface="SassoonCRInfant" panose="02010503020300020003" pitchFamily="2" charset="0"/>
              </a:rPr>
              <a:t>Teaching Correct Terminology </a:t>
            </a:r>
            <a:br>
              <a:rPr lang="en-US" b="1" dirty="0">
                <a:effectLst/>
                <a:latin typeface="SassoonCRInfant" panose="02010503020300020003" pitchFamily="2" charset="0"/>
              </a:rPr>
            </a:br>
            <a:r>
              <a:rPr lang="en-US" b="1" dirty="0">
                <a:effectLst/>
                <a:latin typeface="SassoonCRInfant" panose="02010503020300020003" pitchFamily="2" charset="0"/>
              </a:rPr>
              <a:t>(Statutory)</a:t>
            </a:r>
            <a:br>
              <a:rPr lang="en-US" dirty="0">
                <a:latin typeface="SassoonCRInfant" panose="02010503020300020003" pitchFamily="2" charset="0"/>
              </a:rPr>
            </a:br>
            <a:endParaRPr lang="en-GB" dirty="0">
              <a:latin typeface="SassoonCRInfant" panose="02010503020300020003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6696E-0BE9-4C30-BE93-1208C0493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/>
                <a:latin typeface="SassoonCRInfant" panose="02010503020300020003" pitchFamily="2" charset="0"/>
              </a:rPr>
              <a:t>Schools must teach the </a:t>
            </a:r>
            <a:r>
              <a:rPr lang="en-US" b="1" dirty="0">
                <a:effectLst/>
                <a:latin typeface="SassoonCRInfant" panose="02010503020300020003" pitchFamily="2" charset="0"/>
              </a:rPr>
              <a:t>proper names</a:t>
            </a:r>
            <a:r>
              <a:rPr lang="en-US" dirty="0">
                <a:effectLst/>
                <a:latin typeface="SassoonCRInfant" panose="02010503020300020003" pitchFamily="2" charset="0"/>
              </a:rPr>
              <a:t> for body parts, including genitals.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Supports </a:t>
            </a:r>
            <a:r>
              <a:rPr lang="en-US" b="1" dirty="0">
                <a:effectLst/>
                <a:latin typeface="SassoonCRInfant" panose="02010503020300020003" pitchFamily="2" charset="0"/>
              </a:rPr>
              <a:t>safeguarding</a:t>
            </a:r>
            <a:r>
              <a:rPr lang="en-US" dirty="0">
                <a:effectLst/>
                <a:latin typeface="SassoonCRInfant" panose="02010503020300020003" pitchFamily="2" charset="0"/>
              </a:rPr>
              <a:t> and clear communication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Taught in a </a:t>
            </a:r>
            <a:r>
              <a:rPr lang="en-US" b="1" dirty="0">
                <a:effectLst/>
                <a:latin typeface="SassoonCRInfant" panose="02010503020300020003" pitchFamily="2" charset="0"/>
              </a:rPr>
              <a:t>calm, factual, age‑appropriate</a:t>
            </a:r>
            <a:r>
              <a:rPr lang="en-US" dirty="0">
                <a:effectLst/>
                <a:latin typeface="SassoonCRInfant" panose="02010503020300020003" pitchFamily="2" charset="0"/>
              </a:rPr>
              <a:t> way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Euphemisms should not replace correct terms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Helps children understand privacy, boundaries, and how to seek help</a:t>
            </a:r>
          </a:p>
          <a:p>
            <a:r>
              <a:rPr lang="en-US" dirty="0">
                <a:latin typeface="SassoonCRInfant" panose="02010503020300020003" pitchFamily="2" charset="0"/>
              </a:rPr>
              <a:t>This is not part of sex education it is </a:t>
            </a:r>
            <a:r>
              <a:rPr lang="en-US" b="1" dirty="0">
                <a:latin typeface="SassoonCRInfant" panose="02010503020300020003" pitchFamily="2" charset="0"/>
              </a:rPr>
              <a:t>health education</a:t>
            </a:r>
            <a:r>
              <a:rPr lang="en-US" dirty="0">
                <a:latin typeface="SassoonCRInfant" panose="02010503020300020003" pitchFamily="2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674E36-A49C-423D-9380-0D0D40C1C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456" y="235979"/>
            <a:ext cx="1655487" cy="17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75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5F020-5A08-4D07-825D-5B92D2A6D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assoonCRInfant" panose="02010503020300020003" pitchFamily="2" charset="0"/>
              </a:rPr>
              <a:t>Sex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88332-8B22-499E-940D-62A62E803E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SassoonCRInfant" panose="02010503020300020003" pitchFamily="2" charset="0"/>
              </a:rPr>
              <a:t>Non statutory but many schools choose to teach it in Year 6.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SassoonCRInfant" panose="02010503020300020003" pitchFamily="2" charset="0"/>
              </a:rPr>
              <a:t>In primary school, sex education is </a:t>
            </a:r>
            <a:r>
              <a:rPr lang="en-US" altLang="en-US" b="1" dirty="0">
                <a:latin typeface="SassoonCRInfant" panose="02010503020300020003" pitchFamily="2" charset="0"/>
              </a:rPr>
              <a:t>very limited</a:t>
            </a:r>
            <a:r>
              <a:rPr lang="en-US" altLang="en-US" dirty="0">
                <a:latin typeface="SassoonCRInfant" panose="02010503020300020003" pitchFamily="2" charset="0"/>
              </a:rPr>
              <a:t> and </a:t>
            </a:r>
            <a:r>
              <a:rPr lang="en-US" altLang="en-US" b="1" dirty="0">
                <a:latin typeface="SassoonCRInfant" panose="02010503020300020003" pitchFamily="2" charset="0"/>
              </a:rPr>
              <a:t>biological.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SassoonCRInfant" panose="02010503020300020003" pitchFamily="2" charset="0"/>
              </a:rPr>
              <a:t>It focuses on </a:t>
            </a:r>
            <a:r>
              <a:rPr lang="en-US" altLang="en-US" b="1" dirty="0">
                <a:latin typeface="SassoonCRInfant" panose="02010503020300020003" pitchFamily="2" charset="0"/>
              </a:rPr>
              <a:t>how babies are conceived and born</a:t>
            </a:r>
            <a:r>
              <a:rPr lang="en-US" altLang="en-US" dirty="0">
                <a:latin typeface="SassoonCRInfant" panose="02010503020300020003" pitchFamily="2" charset="0"/>
              </a:rPr>
              <a:t>, taught factually and sensitively.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SassoonCRInfant" panose="02010503020300020003" pitchFamily="2" charset="0"/>
              </a:rPr>
              <a:t>It is </a:t>
            </a:r>
            <a:r>
              <a:rPr lang="en-US" altLang="en-US" b="1" dirty="0">
                <a:latin typeface="SassoonCRInfant" panose="02010503020300020003" pitchFamily="2" charset="0"/>
              </a:rPr>
              <a:t>not</a:t>
            </a:r>
            <a:r>
              <a:rPr lang="en-US" altLang="en-US" dirty="0">
                <a:latin typeface="SassoonCRInfant" panose="02010503020300020003" pitchFamily="2" charset="0"/>
              </a:rPr>
              <a:t> about sexual </a:t>
            </a:r>
            <a:r>
              <a:rPr lang="en-US" altLang="en-US" dirty="0" err="1">
                <a:latin typeface="SassoonCRInfant" panose="02010503020300020003" pitchFamily="2" charset="0"/>
              </a:rPr>
              <a:t>behaviour</a:t>
            </a:r>
            <a:r>
              <a:rPr lang="en-US" altLang="en-US" dirty="0">
                <a:latin typeface="SassoonCRInfant" panose="02010503020300020003" pitchFamily="2" charset="0"/>
              </a:rPr>
              <a:t>, pleasure, or anything inappropriate for children.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SassoonCRInfant" panose="02010503020300020003" pitchFamily="2" charset="0"/>
              </a:rPr>
              <a:t>Is taught alongside professionals. The nursing team come in to work with the children and teachers.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4606E6-8749-4054-8C34-5C320EA5FB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456" y="235979"/>
            <a:ext cx="1655487" cy="17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963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C251B-3CF1-4334-ACA0-9E05E23A9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assoonCRInfant" panose="02010503020300020003" pitchFamily="2" charset="0"/>
              </a:rPr>
              <a:t>Why do we teach it?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1B5752D-16ED-4E94-9AAA-FE4AD62EB0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874728"/>
            <a:ext cx="9637059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Children benefit from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accurate, factual information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 rather than myths or playground talk.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It helps them understand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their bodies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,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puberty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, and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how life begins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It supports </a:t>
            </a:r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safeguarding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 — children who understand their bodies are better able to </a:t>
            </a:r>
            <a:r>
              <a:rPr kumimoji="0" lang="en-US" altLang="en-US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recognise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assoonCRInfant" panose="02010503020300020003" pitchFamily="2" charset="0"/>
              </a:rPr>
              <a:t> unsafe situations and seek help.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2DE365-8025-4982-9D4B-E844C2389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456" y="235979"/>
            <a:ext cx="1655487" cy="17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1150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206AA-B2C9-44C8-BDB0-92458003D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assoonCRInfant" panose="02010503020300020003" pitchFamily="2" charset="0"/>
              </a:rPr>
              <a:t>Parental rights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D306E-E443-4248-B3F5-8B1FCF543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/>
                <a:latin typeface="SassoonCRInfant" panose="02010503020300020003" pitchFamily="2" charset="0"/>
              </a:rPr>
              <a:t>Parents </a:t>
            </a:r>
            <a:r>
              <a:rPr lang="en-US" b="1" dirty="0">
                <a:effectLst/>
                <a:latin typeface="SassoonCRInfant" panose="02010503020300020003" pitchFamily="2" charset="0"/>
              </a:rPr>
              <a:t>cannot withdraw</a:t>
            </a:r>
            <a:r>
              <a:rPr lang="en-US" dirty="0">
                <a:effectLst/>
                <a:latin typeface="SassoonCRInfant" panose="02010503020300020003" pitchFamily="2" charset="0"/>
              </a:rPr>
              <a:t> children from Relationships or Health Education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Parents </a:t>
            </a:r>
            <a:r>
              <a:rPr lang="en-US" b="1" dirty="0">
                <a:effectLst/>
                <a:latin typeface="SassoonCRInfant" panose="02010503020300020003" pitchFamily="2" charset="0"/>
              </a:rPr>
              <a:t>can withdraw</a:t>
            </a:r>
            <a:r>
              <a:rPr lang="en-US" dirty="0">
                <a:effectLst/>
                <a:latin typeface="SassoonCRInfant" panose="02010503020300020003" pitchFamily="2" charset="0"/>
              </a:rPr>
              <a:t> from </a:t>
            </a:r>
            <a:r>
              <a:rPr lang="en-US" i="1" dirty="0">
                <a:effectLst/>
                <a:latin typeface="SassoonCRInfant" panose="02010503020300020003" pitchFamily="2" charset="0"/>
              </a:rPr>
              <a:t>non‑statutory</a:t>
            </a:r>
            <a:r>
              <a:rPr lang="en-US" dirty="0">
                <a:effectLst/>
                <a:latin typeface="SassoonCRInfant" panose="02010503020300020003" pitchFamily="2" charset="0"/>
              </a:rPr>
              <a:t> sex education (Year 6 only) and should request a meeting with the head to discuss this. </a:t>
            </a:r>
            <a:endParaRPr lang="en-US" dirty="0">
              <a:latin typeface="SassoonCRInfant" panose="02010503020300020003" pitchFamily="2" charset="0"/>
            </a:endParaRPr>
          </a:p>
          <a:p>
            <a:r>
              <a:rPr lang="en-US" dirty="0">
                <a:effectLst/>
                <a:latin typeface="SassoonCRInfant" panose="02010503020300020003" pitchFamily="2" charset="0"/>
              </a:rPr>
              <a:t>We will always:</a:t>
            </a:r>
            <a:endParaRPr lang="en-US" dirty="0">
              <a:latin typeface="SassoonCRInfant" panose="02010503020300020003" pitchFamily="2" charset="0"/>
            </a:endParaRPr>
          </a:p>
          <a:p>
            <a:pPr lvl="1"/>
            <a:r>
              <a:rPr lang="en-US" dirty="0">
                <a:effectLst/>
                <a:latin typeface="SassoonCRInfant" panose="02010503020300020003" pitchFamily="2" charset="0"/>
              </a:rPr>
              <a:t>Inform you before sensitive content.</a:t>
            </a:r>
            <a:endParaRPr lang="en-US" dirty="0">
              <a:latin typeface="SassoonCRInfant" panose="02010503020300020003" pitchFamily="2" charset="0"/>
            </a:endParaRPr>
          </a:p>
          <a:p>
            <a:pPr lvl="1"/>
            <a:r>
              <a:rPr lang="en-US" dirty="0">
                <a:effectLst/>
                <a:latin typeface="SassoonCRInfant" panose="02010503020300020003" pitchFamily="2" charset="0"/>
              </a:rPr>
              <a:t>Share resources on request.</a:t>
            </a:r>
            <a:endParaRPr lang="en-US" dirty="0">
              <a:latin typeface="SassoonCRInfant" panose="02010503020300020003" pitchFamily="2" charset="0"/>
            </a:endParaRPr>
          </a:p>
          <a:p>
            <a:pPr lvl="1"/>
            <a:r>
              <a:rPr lang="en-US" dirty="0">
                <a:effectLst/>
                <a:latin typeface="SassoonCRInfant" panose="02010503020300020003" pitchFamily="2" charset="0"/>
              </a:rPr>
              <a:t>Listen to your concerns- please ask!</a:t>
            </a:r>
            <a:endParaRPr lang="en-US" dirty="0">
              <a:latin typeface="SassoonCRInfant" panose="02010503020300020003" pitchFamily="2" charset="0"/>
            </a:endParaRP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646123-6CCB-4288-9B36-E668E3E166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456" y="235979"/>
            <a:ext cx="1655487" cy="17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9108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DEA97-573D-4773-82D1-43AF3D9CD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assoonCRInfant" panose="02010503020300020003" pitchFamily="2" charset="0"/>
              </a:rPr>
              <a:t>Personal Development at Parkstone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E4156-08E9-47AF-80D1-CE7C606E69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7B6CC0-20AF-4528-8971-38A98FB69F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456" y="235979"/>
            <a:ext cx="1655487" cy="17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741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E418FB3-59E0-8640-A118-898944AA551A}"/>
              </a:ext>
            </a:extLst>
          </p:cNvPr>
          <p:cNvSpPr txBox="1"/>
          <p:nvPr/>
        </p:nvSpPr>
        <p:spPr>
          <a:xfrm>
            <a:off x="3746929" y="216872"/>
            <a:ext cx="4992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u="sng" dirty="0">
                <a:latin typeface="SassoonPrimaryInfant" pitchFamily="2" charset="0"/>
              </a:rPr>
              <a:t>Personal Development Curriculum - Focus and Texts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77DB12F-F027-A748-A31B-27B03D6F25F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281563" y="706030"/>
          <a:ext cx="9548899" cy="58586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4757">
                  <a:extLst>
                    <a:ext uri="{9D8B030D-6E8A-4147-A177-3AD203B41FA5}">
                      <a16:colId xmlns:a16="http://schemas.microsoft.com/office/drawing/2014/main" val="83372262"/>
                    </a:ext>
                  </a:extLst>
                </a:gridCol>
                <a:gridCol w="1407357">
                  <a:extLst>
                    <a:ext uri="{9D8B030D-6E8A-4147-A177-3AD203B41FA5}">
                      <a16:colId xmlns:a16="http://schemas.microsoft.com/office/drawing/2014/main" val="2729297950"/>
                    </a:ext>
                  </a:extLst>
                </a:gridCol>
                <a:gridCol w="1407357">
                  <a:extLst>
                    <a:ext uri="{9D8B030D-6E8A-4147-A177-3AD203B41FA5}">
                      <a16:colId xmlns:a16="http://schemas.microsoft.com/office/drawing/2014/main" val="2847155201"/>
                    </a:ext>
                  </a:extLst>
                </a:gridCol>
                <a:gridCol w="1407357">
                  <a:extLst>
                    <a:ext uri="{9D8B030D-6E8A-4147-A177-3AD203B41FA5}">
                      <a16:colId xmlns:a16="http://schemas.microsoft.com/office/drawing/2014/main" val="3937796175"/>
                    </a:ext>
                  </a:extLst>
                </a:gridCol>
                <a:gridCol w="1407357">
                  <a:extLst>
                    <a:ext uri="{9D8B030D-6E8A-4147-A177-3AD203B41FA5}">
                      <a16:colId xmlns:a16="http://schemas.microsoft.com/office/drawing/2014/main" val="1882224819"/>
                    </a:ext>
                  </a:extLst>
                </a:gridCol>
                <a:gridCol w="1407357">
                  <a:extLst>
                    <a:ext uri="{9D8B030D-6E8A-4147-A177-3AD203B41FA5}">
                      <a16:colId xmlns:a16="http://schemas.microsoft.com/office/drawing/2014/main" val="3105779503"/>
                    </a:ext>
                  </a:extLst>
                </a:gridCol>
                <a:gridCol w="1407357">
                  <a:extLst>
                    <a:ext uri="{9D8B030D-6E8A-4147-A177-3AD203B41FA5}">
                      <a16:colId xmlns:a16="http://schemas.microsoft.com/office/drawing/2014/main" val="3766637568"/>
                    </a:ext>
                  </a:extLst>
                </a:gridCol>
              </a:tblGrid>
              <a:tr h="737171">
                <a:tc>
                  <a:txBody>
                    <a:bodyPr/>
                    <a:lstStyle/>
                    <a:p>
                      <a:endParaRPr lang="en-GB" dirty="0">
                        <a:latin typeface="SassoonPrimaryInfant" pitchFamily="2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assoonPrimaryInfant" pitchFamily="2" charset="0"/>
                        </a:rPr>
                        <a:t>Autumn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assoonPrimaryInfant" pitchFamily="2" charset="0"/>
                        </a:rPr>
                        <a:t>Spring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assoonPrimaryInfant" pitchFamily="2" charset="0"/>
                        </a:rPr>
                        <a:t>Summer</a:t>
                      </a:r>
                    </a:p>
                  </a:txBody>
                  <a:tcPr anchor="ctr">
                    <a:solidFill>
                      <a:srgbClr val="B3E4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207100"/>
                  </a:ext>
                </a:extLst>
              </a:tr>
              <a:tr h="166851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assoonPrimaryInfant" pitchFamily="2" charset="0"/>
                        </a:rPr>
                        <a:t>Focus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SassoonPrimaryInfant" pitchFamily="2" charset="0"/>
                        </a:rPr>
                        <a:t>Our Wellbeing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SassoonPrimaryInfant" pitchFamily="2" charset="0"/>
                        </a:rPr>
                        <a:t>Our Contribution</a:t>
                      </a:r>
                      <a:endParaRPr lang="en-GB" sz="1400" dirty="0">
                        <a:latin typeface="SassoonPrimaryInfan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SassoonPrimaryInfant" pitchFamily="2" charset="0"/>
                        </a:rPr>
                        <a:t>Our Cultures</a:t>
                      </a:r>
                      <a:endParaRPr lang="en-GB" sz="1400" dirty="0">
                        <a:latin typeface="SassoonPrimaryInfan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SassoonPrimaryInfant" pitchFamily="2" charset="0"/>
                        </a:rPr>
                        <a:t>Our Community</a:t>
                      </a:r>
                      <a:endParaRPr lang="en-GB" sz="1400" dirty="0">
                        <a:latin typeface="SassoonPrimaryInfan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SassoonPrimaryInfant" pitchFamily="2" charset="0"/>
                        </a:rPr>
                        <a:t>Our World</a:t>
                      </a:r>
                      <a:endParaRPr lang="en-GB" sz="1400" dirty="0">
                        <a:latin typeface="SassoonPrimaryInfan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SassoonPrimaryInfant" pitchFamily="2" charset="0"/>
                        </a:rPr>
                        <a:t>Our Future</a:t>
                      </a:r>
                      <a:endParaRPr lang="en-GB" sz="1400" dirty="0">
                        <a:latin typeface="SassoonPrimaryInfan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384963"/>
                  </a:ext>
                </a:extLst>
              </a:tr>
              <a:tr h="1106607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assoonPrimaryInfant" pitchFamily="2" charset="0"/>
                        </a:rPr>
                        <a:t>Linked BV</a:t>
                      </a:r>
                    </a:p>
                    <a:p>
                      <a:pPr algn="ctr"/>
                      <a:endParaRPr lang="en-GB" dirty="0">
                        <a:latin typeface="SassoonPrimaryInfan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assoonPrimaryInfant" pitchFamily="2" charset="0"/>
                        </a:rPr>
                        <a:t>Individual Liberty</a:t>
                      </a:r>
                      <a:endParaRPr lang="en-GB" sz="1400" dirty="0">
                        <a:latin typeface="SassoonPrimaryInfan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assoonPrimaryInfant" pitchFamily="2" charset="0"/>
                        </a:rPr>
                        <a:t>Mutual Respect</a:t>
                      </a:r>
                      <a:endParaRPr lang="en-GB" sz="1400" dirty="0">
                        <a:latin typeface="SassoonPrimaryInfan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assoonPrimaryInfant" pitchFamily="2" charset="0"/>
                        </a:rPr>
                        <a:t>Tolerance of Different Faiths and Beliefs</a:t>
                      </a:r>
                      <a:endParaRPr lang="en-GB" sz="1400" dirty="0">
                        <a:latin typeface="SassoonPrimaryInfan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assoonPrimaryInfant" pitchFamily="2" charset="0"/>
                        </a:rPr>
                        <a:t>Democracy</a:t>
                      </a:r>
                      <a:endParaRPr lang="en-GB" sz="1400" dirty="0">
                        <a:latin typeface="SassoonPrimaryInfan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assoonPrimaryInfant" pitchFamily="2" charset="0"/>
                        </a:rPr>
                        <a:t>Rule of Law</a:t>
                      </a:r>
                      <a:endParaRPr lang="en-GB" sz="1400" dirty="0">
                        <a:latin typeface="SassoonPrimaryInfant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assoonPrimaryInfant" pitchFamily="2" charset="0"/>
                        </a:rPr>
                        <a:t>All of them</a:t>
                      </a:r>
                      <a:endParaRPr lang="en-GB" sz="1400" dirty="0">
                        <a:latin typeface="SassoonPrimaryInfant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5824896"/>
                  </a:ext>
                </a:extLst>
              </a:tr>
              <a:tr h="2346385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SassoonPrimaryInfant" pitchFamily="2" charset="0"/>
                        </a:rPr>
                        <a:t>Text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SassoonPrimaryInfant" pitchFamily="2" charset="0"/>
                          <a:ea typeface="+mn-ea"/>
                          <a:cs typeface="+mn-cs"/>
                        </a:rPr>
                        <a:t>Ish by Peter H Reynolds</a:t>
                      </a:r>
                    </a:p>
                    <a:p>
                      <a:pPr algn="l"/>
                      <a:r>
                        <a:rPr lang="en-GB" sz="1100" u="sng" kern="1200" dirty="0">
                          <a:solidFill>
                            <a:schemeClr val="tx1"/>
                          </a:solidFill>
                          <a:effectLst/>
                          <a:latin typeface="SassoonPrimaryInfant" pitchFamily="2" charset="0"/>
                          <a:ea typeface="+mn-ea"/>
                          <a:cs typeface="+mn-cs"/>
                          <a:hlinkClick r:id="rId2"/>
                        </a:rPr>
                        <a:t>Ish - Book Read Aloud</a:t>
                      </a:r>
                      <a:endParaRPr lang="en-GB" sz="1050" dirty="0">
                        <a:latin typeface="SassoonPrimaryInfan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SassoonPrimaryInfant" pitchFamily="2" charset="0"/>
                          <a:ea typeface="+mn-ea"/>
                          <a:cs typeface="+mn-cs"/>
                        </a:rPr>
                        <a:t>The Kindest Red by Ibtihaj Muhammed</a:t>
                      </a:r>
                    </a:p>
                    <a:p>
                      <a:pPr algn="l"/>
                      <a:r>
                        <a:rPr lang="en-GB" sz="1100" u="sng" kern="1200" dirty="0">
                          <a:solidFill>
                            <a:schemeClr val="tx1"/>
                          </a:solidFill>
                          <a:effectLst/>
                          <a:latin typeface="SassoonPrimaryInfant" pitchFamily="2" charset="0"/>
                          <a:ea typeface="+mn-ea"/>
                          <a:cs typeface="+mn-cs"/>
                          <a:hlinkClick r:id="rId3"/>
                        </a:rPr>
                        <a:t>The Kindest Red: A Story of Hijab and Friendship; Read Aloud - YouTube</a:t>
                      </a:r>
                      <a:endParaRPr lang="en-GB" sz="1050" dirty="0">
                        <a:latin typeface="SassoonPrimaryInfan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SassoonPrimaryInfant" pitchFamily="2" charset="0"/>
                          <a:ea typeface="+mn-ea"/>
                          <a:cs typeface="+mn-cs"/>
                        </a:rPr>
                        <a:t>The Girl at the Front of the Class by </a:t>
                      </a:r>
                      <a:r>
                        <a:rPr lang="en-US" sz="1400" kern="1200" dirty="0" err="1">
                          <a:solidFill>
                            <a:schemeClr val="tx1"/>
                          </a:solidFill>
                          <a:effectLst/>
                          <a:latin typeface="SassoonPrimaryInfant" pitchFamily="2" charset="0"/>
                          <a:ea typeface="+mn-ea"/>
                          <a:cs typeface="+mn-cs"/>
                        </a:rPr>
                        <a:t>Onjali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SassoonPrimaryInfant" pitchFamily="2" charset="0"/>
                          <a:ea typeface="+mn-ea"/>
                          <a:cs typeface="+mn-cs"/>
                        </a:rPr>
                        <a:t> Q. Rauf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u="sng" kern="1200" dirty="0">
                          <a:solidFill>
                            <a:schemeClr val="tx1"/>
                          </a:solidFill>
                          <a:effectLst/>
                          <a:latin typeface="SassoonPrimaryInfant" pitchFamily="2" charset="0"/>
                          <a:ea typeface="+mn-ea"/>
                          <a:cs typeface="+mn-cs"/>
                          <a:hlinkClick r:id="rId4"/>
                        </a:rPr>
                        <a:t>The Girl at the Front of the Class read aloud. </a:t>
                      </a:r>
                      <a:endParaRPr lang="en-GB" sz="1100" kern="1200" dirty="0">
                        <a:solidFill>
                          <a:schemeClr val="tx1"/>
                        </a:solidFill>
                        <a:effectLst/>
                        <a:latin typeface="SassoonPrimaryInfant" pitchFamily="2" charset="0"/>
                        <a:ea typeface="+mn-ea"/>
                        <a:cs typeface="+mn-cs"/>
                      </a:endParaRPr>
                    </a:p>
                    <a:p>
                      <a:pPr algn="l"/>
                      <a:endParaRPr lang="en-GB" sz="1200" dirty="0">
                        <a:latin typeface="SassoonPrimaryInfan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SassoonPrimaryInfant" pitchFamily="2" charset="0"/>
                          <a:ea typeface="+mn-ea"/>
                          <a:cs typeface="+mn-cs"/>
                        </a:rPr>
                        <a:t>Bibi by Jo Weaver</a:t>
                      </a:r>
                    </a:p>
                    <a:p>
                      <a:pPr algn="l"/>
                      <a:r>
                        <a:rPr lang="en-GB" sz="1100" u="sng" kern="1200" dirty="0">
                          <a:solidFill>
                            <a:schemeClr val="tx1"/>
                          </a:solidFill>
                          <a:effectLst/>
                          <a:latin typeface="SassoonPrimaryInfant" pitchFamily="2" charset="0"/>
                          <a:ea typeface="+mn-ea"/>
                          <a:cs typeface="+mn-cs"/>
                          <a:hlinkClick r:id="rId5"/>
                        </a:rPr>
                        <a:t>Bibi - A Flamingo's Tale | A celebration of community love - YouTube</a:t>
                      </a:r>
                      <a:endParaRPr lang="en-GB" sz="1050" dirty="0">
                        <a:latin typeface="SassoonPrimaryInfan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SassoonPrimaryInfant" pitchFamily="2" charset="0"/>
                          <a:ea typeface="+mn-ea"/>
                          <a:cs typeface="+mn-cs"/>
                        </a:rPr>
                        <a:t>Somebody Crunched Colin by Sarah Roberts</a:t>
                      </a:r>
                    </a:p>
                    <a:p>
                      <a:pPr algn="l"/>
                      <a:r>
                        <a:rPr lang="en-GB" sz="1100" u="sng" kern="1200" dirty="0">
                          <a:solidFill>
                            <a:schemeClr val="tx1"/>
                          </a:solidFill>
                          <a:effectLst/>
                          <a:latin typeface="SassoonPrimaryInfant" pitchFamily="2" charset="0"/>
                          <a:ea typeface="+mn-ea"/>
                          <a:cs typeface="+mn-cs"/>
                          <a:hlinkClick r:id="rId6"/>
                        </a:rPr>
                        <a:t>Dedicated to YR at </a:t>
                      </a:r>
                      <a:r>
                        <a:rPr lang="en-GB" sz="1100" u="sng" kern="1200" dirty="0" err="1">
                          <a:solidFill>
                            <a:schemeClr val="tx1"/>
                          </a:solidFill>
                          <a:effectLst/>
                          <a:latin typeface="SassoonPrimaryInfant" pitchFamily="2" charset="0"/>
                          <a:ea typeface="+mn-ea"/>
                          <a:cs typeface="+mn-cs"/>
                          <a:hlinkClick r:id="rId6"/>
                        </a:rPr>
                        <a:t>Bitterne</a:t>
                      </a:r>
                      <a:r>
                        <a:rPr lang="en-GB" sz="1100" u="sng" kern="1200" dirty="0">
                          <a:solidFill>
                            <a:schemeClr val="tx1"/>
                          </a:solidFill>
                          <a:effectLst/>
                          <a:latin typeface="SassoonPrimaryInfant" pitchFamily="2" charset="0"/>
                          <a:ea typeface="+mn-ea"/>
                          <a:cs typeface="+mn-cs"/>
                          <a:hlinkClick r:id="rId6"/>
                        </a:rPr>
                        <a:t> Park Primary! - Crunchy Colin</a:t>
                      </a:r>
                      <a:endParaRPr lang="en-GB" sz="1050" dirty="0">
                        <a:latin typeface="SassoonPrimaryInfant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SassoonPrimaryInfant" pitchFamily="2" charset="0"/>
                          <a:ea typeface="+mn-ea"/>
                          <a:cs typeface="+mn-cs"/>
                        </a:rPr>
                        <a:t>What We’ll Build by Oliver Jeffers</a:t>
                      </a:r>
                    </a:p>
                    <a:p>
                      <a:pPr algn="l"/>
                      <a:r>
                        <a:rPr lang="en-GB" sz="1100" u="sng" kern="1200" dirty="0">
                          <a:solidFill>
                            <a:schemeClr val="tx1"/>
                          </a:solidFill>
                          <a:effectLst/>
                          <a:latin typeface="SassoonPrimaryInfant" pitchFamily="2" charset="0"/>
                          <a:ea typeface="+mn-ea"/>
                          <a:cs typeface="+mn-cs"/>
                          <a:hlinkClick r:id="rId7"/>
                        </a:rPr>
                        <a:t>Story: What We'll Build</a:t>
                      </a:r>
                      <a:endParaRPr lang="en-GB" sz="1050" dirty="0">
                        <a:latin typeface="SassoonPrimaryInfant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573072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5444FAD6-000F-25A2-E6FA-EF1521A9C6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2259" y="1895708"/>
            <a:ext cx="1171739" cy="9431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D09EE0-20F5-08C0-0162-82375598A0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21707" y="1895708"/>
            <a:ext cx="1105054" cy="11241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A8A6AAB-31A9-FC70-106C-67AD7A7E0A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94472" y="1790917"/>
            <a:ext cx="1181265" cy="11526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F13CC9-71DE-F7E4-DE73-6658897C43A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43446" y="1895708"/>
            <a:ext cx="1200318" cy="11241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457A15F-1CAD-D80B-8C42-CF2B7DE16A8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92421" y="1895707"/>
            <a:ext cx="1095528" cy="104789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89BF02F-BECF-EF60-15FB-8ACBA5CD95D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40771" y="1924286"/>
            <a:ext cx="1047896" cy="990738"/>
          </a:xfrm>
          <a:prstGeom prst="rect">
            <a:avLst/>
          </a:prstGeom>
        </p:spPr>
      </p:pic>
      <p:pic>
        <p:nvPicPr>
          <p:cNvPr id="1026" name="Picture 2" descr="Ish: Amazon.co.uk: Reynolds, Peter H., Reynolds, Peter H ...">
            <a:extLst>
              <a:ext uri="{FF2B5EF4-FFF2-40B4-BE49-F238E27FC236}">
                <a16:creationId xmlns:a16="http://schemas.microsoft.com/office/drawing/2014/main" id="{4D5DCFC1-8465-1144-BBA3-973B225BC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808" y="5663153"/>
            <a:ext cx="780639" cy="78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Kindest Red: A Story of Hijab and Friendship : Muhammad, Ibtihaj ...">
            <a:extLst>
              <a:ext uri="{FF2B5EF4-FFF2-40B4-BE49-F238E27FC236}">
                <a16:creationId xmlns:a16="http://schemas.microsoft.com/office/drawing/2014/main" id="{63B21C09-7C88-0B14-C7F8-83AD4A8A6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245" y="5653431"/>
            <a:ext cx="791446" cy="79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Girl at the Front of the Class by Onjali Q. Raúf | Hachette UK">
            <a:extLst>
              <a:ext uri="{FF2B5EF4-FFF2-40B4-BE49-F238E27FC236}">
                <a16:creationId xmlns:a16="http://schemas.microsoft.com/office/drawing/2014/main" id="{BAA251A9-4E33-AD49-7C1C-FA2FEBDDF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466" y="5653431"/>
            <a:ext cx="720545" cy="79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ibi a book by Jo Weaver">
            <a:extLst>
              <a:ext uri="{FF2B5EF4-FFF2-40B4-BE49-F238E27FC236}">
                <a16:creationId xmlns:a16="http://schemas.microsoft.com/office/drawing/2014/main" id="{E56FB358-56ED-15EF-82C1-A9DE2C2C0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785" y="5577825"/>
            <a:ext cx="867052" cy="86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omebody Crunched Colin: a recycling story - Kindle edition by Roberts ...">
            <a:extLst>
              <a:ext uri="{FF2B5EF4-FFF2-40B4-BE49-F238E27FC236}">
                <a16:creationId xmlns:a16="http://schemas.microsoft.com/office/drawing/2014/main" id="{97CB9C49-3953-08F6-ADDC-9EFC328DD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8952" y="5723489"/>
            <a:ext cx="869851" cy="78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What We'll Build: Plans for Our Together Future by Oliver Jeffers ...">
            <a:extLst>
              <a:ext uri="{FF2B5EF4-FFF2-40B4-BE49-F238E27FC236}">
                <a16:creationId xmlns:a16="http://schemas.microsoft.com/office/drawing/2014/main" id="{E5215D8E-92E8-81BE-4B4F-2B2AD8680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728" y="5638161"/>
            <a:ext cx="743187" cy="86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National Flag Of UK, The United Kingdom Free Stock Photo - Public ...">
            <a:extLst>
              <a:ext uri="{FF2B5EF4-FFF2-40B4-BE49-F238E27FC236}">
                <a16:creationId xmlns:a16="http://schemas.microsoft.com/office/drawing/2014/main" id="{0BB92462-293A-C1CD-FEB5-11377079B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467" y="3812876"/>
            <a:ext cx="341566" cy="241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1956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90CE4-E366-4AFA-96DA-889B957C6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SassoonCRInfant" panose="02010503020300020003" pitchFamily="2" charset="0"/>
              </a:rPr>
              <a:t>Our New Policy – Parent’s views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DEF909-71DA-4B6D-831A-2B93AD049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5520" y="1929731"/>
            <a:ext cx="3717563" cy="427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842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E8CF8-D349-40E0-B2C7-8BEA4681D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assoonCRInfant" panose="02010503020300020003" pitchFamily="2" charset="0"/>
              </a:rPr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A2432-870E-4C31-8B62-87FDD28E1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effectLst/>
                <a:latin typeface="SassoonCRInfant" panose="02010503020300020003" pitchFamily="2" charset="0"/>
              </a:rPr>
              <a:t>Thank you for supporting our school and helping us keep children safe, healthy, and confident.</a:t>
            </a:r>
            <a:endParaRPr lang="en-US" dirty="0">
              <a:latin typeface="SassoonCRInfant" panose="02010503020300020003" pitchFamily="2" charset="0"/>
            </a:endParaRP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3E499F-4129-40E3-B275-2ADF501CF0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173" y="3186384"/>
            <a:ext cx="2894110" cy="299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266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965</Words>
  <Application>Microsoft Office PowerPoint</Application>
  <PresentationFormat>Widescreen</PresentationFormat>
  <Paragraphs>153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SassoonCRInfant</vt:lpstr>
      <vt:lpstr>SassoonPrimaryInfant</vt:lpstr>
      <vt:lpstr>Office Theme</vt:lpstr>
      <vt:lpstr>Relationships, Sex and Health Education (RSHE) 2026  Information for Parents &amp; Carers</vt:lpstr>
      <vt:lpstr> Purpose of Today </vt:lpstr>
      <vt:lpstr>What is RSHE?</vt:lpstr>
      <vt:lpstr>The New RSHE Guidance </vt:lpstr>
      <vt:lpstr>What has changed in the new 2026 guidance?</vt:lpstr>
      <vt:lpstr>What we must teach (statutory)</vt:lpstr>
      <vt:lpstr>Our Approach at Parkstone </vt:lpstr>
      <vt:lpstr>Overview of Kapow 26/27</vt:lpstr>
      <vt:lpstr>How Kapow Meets the New Guidance </vt:lpstr>
      <vt:lpstr>Example Lesson (KS1)</vt:lpstr>
      <vt:lpstr>Safeguarding &amp; Wellbeing </vt:lpstr>
      <vt:lpstr>How we teach sensitive topics</vt:lpstr>
      <vt:lpstr>PowerPoint Presentation</vt:lpstr>
      <vt:lpstr>Teaching Correct Terminology  (Statutory) </vt:lpstr>
      <vt:lpstr>Sex Education</vt:lpstr>
      <vt:lpstr>Why do we teach it?</vt:lpstr>
      <vt:lpstr>Parental rights </vt:lpstr>
      <vt:lpstr>Personal Development at Parkstone</vt:lpstr>
      <vt:lpstr>PowerPoint Presentation</vt:lpstr>
      <vt:lpstr>Our New Policy – Parent’s views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Relationships, Sex and Health Education (RSHE) 2026  Information for Parents &amp; Carers</dc:title>
  <dc:creator>Rebecca Dooley</dc:creator>
  <cp:lastModifiedBy>Rebecca Dooley</cp:lastModifiedBy>
  <cp:revision>14</cp:revision>
  <dcterms:created xsi:type="dcterms:W3CDTF">2026-06-16T08:17:22Z</dcterms:created>
  <dcterms:modified xsi:type="dcterms:W3CDTF">2026-06-16T10:26:05Z</dcterms:modified>
</cp:coreProperties>
</file>