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sldIdLst>
    <p:sldId id="256" r:id="rId5"/>
    <p:sldId id="399" r:id="rId6"/>
    <p:sldId id="396" r:id="rId7"/>
    <p:sldId id="304" r:id="rId8"/>
    <p:sldId id="258" r:id="rId9"/>
    <p:sldId id="301" r:id="rId10"/>
    <p:sldId id="306" r:id="rId11"/>
    <p:sldId id="400" r:id="rId12"/>
    <p:sldId id="334" r:id="rId13"/>
    <p:sldId id="378" r:id="rId14"/>
    <p:sldId id="335" r:id="rId15"/>
    <p:sldId id="379" r:id="rId16"/>
    <p:sldId id="336" r:id="rId17"/>
    <p:sldId id="380" r:id="rId1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4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0" autoAdjust="0"/>
    <p:restoredTop sz="94660"/>
  </p:normalViewPr>
  <p:slideViewPr>
    <p:cSldViewPr snapToGrid="0">
      <p:cViewPr>
        <p:scale>
          <a:sx n="66" d="100"/>
          <a:sy n="66" d="100"/>
        </p:scale>
        <p:origin x="147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E7DEAE-11CC-CC48-AD8F-FC02AC3BE9F4}" type="datetimeFigureOut">
              <a:rPr lang="en-GB" smtClean="0"/>
              <a:t>09/07/2026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52F12-95C3-A744-8F38-664228A409B0}" type="slidenum">
              <a:rPr lang="en-GB" smtClean="0"/>
              <a:t>‹#›</a:t>
            </a:fld>
            <a:endParaRPr lang="en-GB"/>
          </a:p>
        </p:txBody>
      </p:sp>
    </p:spTree>
    <p:extLst>
      <p:ext uri="{BB962C8B-B14F-4D97-AF65-F5344CB8AC3E}">
        <p14:creationId xmlns:p14="http://schemas.microsoft.com/office/powerpoint/2010/main" val="52960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year group is reminded about all British values but learns one each year in detail. UKS2 cycle B- Children revisit all BV each lesson. </a:t>
            </a:r>
          </a:p>
        </p:txBody>
      </p:sp>
      <p:sp>
        <p:nvSpPr>
          <p:cNvPr id="4" name="Slide Number Placeholder 3"/>
          <p:cNvSpPr>
            <a:spLocks noGrp="1"/>
          </p:cNvSpPr>
          <p:nvPr>
            <p:ph type="sldNum" sz="quarter" idx="5"/>
          </p:nvPr>
        </p:nvSpPr>
        <p:spPr/>
        <p:txBody>
          <a:bodyPr/>
          <a:lstStyle/>
          <a:p>
            <a:fld id="{A9552F12-95C3-A744-8F38-664228A409B0}" type="slidenum">
              <a:rPr lang="en-GB" smtClean="0"/>
              <a:t>3</a:t>
            </a:fld>
            <a:endParaRPr lang="en-GB"/>
          </a:p>
        </p:txBody>
      </p:sp>
    </p:spTree>
    <p:extLst>
      <p:ext uri="{BB962C8B-B14F-4D97-AF65-F5344CB8AC3E}">
        <p14:creationId xmlns:p14="http://schemas.microsoft.com/office/powerpoint/2010/main" val="1633444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D721BED-4292-1545-97E8-D20C7E595A6B}"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209657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21BED-4292-1545-97E8-D20C7E595A6B}"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945378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721BED-4292-1545-97E8-D20C7E595A6B}"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2033128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721BED-4292-1545-97E8-D20C7E595A6B}" type="datetimeFigureOut">
              <a:rPr lang="en-GB" smtClean="0"/>
              <a:t>09/07/2026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1401328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721BED-4292-1545-97E8-D20C7E595A6B}" type="datetimeFigureOut">
              <a:rPr lang="en-GB" smtClean="0"/>
              <a:t>09/07/2026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1070744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721BED-4292-1545-97E8-D20C7E595A6B}" type="datetimeFigureOut">
              <a:rPr lang="en-GB" smtClean="0"/>
              <a:t>09/07/2026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1862102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21BED-4292-1545-97E8-D20C7E595A6B}" type="datetimeFigureOut">
              <a:rPr lang="en-GB" smtClean="0"/>
              <a:t>09/07/2026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239087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721BED-4292-1545-97E8-D20C7E595A6B}" type="datetimeFigureOut">
              <a:rPr lang="en-GB" smtClean="0"/>
              <a:t>09/07/2026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10298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721BED-4292-1545-97E8-D20C7E595A6B}" type="datetimeFigureOut">
              <a:rPr lang="en-GB" smtClean="0"/>
              <a:t>09/07/2026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3497383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21BED-4292-1545-97E8-D20C7E595A6B}"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366962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21BED-4292-1545-97E8-D20C7E595A6B}"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2DAA67-F7CC-764F-919A-6E92ADCCF44F}" type="slidenum">
              <a:rPr lang="en-GB" smtClean="0"/>
              <a:t>‹#›</a:t>
            </a:fld>
            <a:endParaRPr lang="en-GB"/>
          </a:p>
        </p:txBody>
      </p:sp>
    </p:spTree>
    <p:extLst>
      <p:ext uri="{BB962C8B-B14F-4D97-AF65-F5344CB8AC3E}">
        <p14:creationId xmlns:p14="http://schemas.microsoft.com/office/powerpoint/2010/main" val="3356398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721BED-4292-1545-97E8-D20C7E595A6B}" type="datetimeFigureOut">
              <a:rPr lang="en-GB" smtClean="0"/>
              <a:t>09/07/2026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DAA67-F7CC-764F-919A-6E92ADCCF44F}" type="slidenum">
              <a:rPr lang="en-GB" smtClean="0"/>
              <a:t>‹#›</a:t>
            </a:fld>
            <a:endParaRPr lang="en-GB"/>
          </a:p>
        </p:txBody>
      </p:sp>
    </p:spTree>
    <p:extLst>
      <p:ext uri="{BB962C8B-B14F-4D97-AF65-F5344CB8AC3E}">
        <p14:creationId xmlns:p14="http://schemas.microsoft.com/office/powerpoint/2010/main" val="189619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B46FC-029C-2E4B-A183-057A7CB7DCC7}"/>
              </a:ext>
            </a:extLst>
          </p:cNvPr>
          <p:cNvSpPr>
            <a:spLocks noGrp="1"/>
          </p:cNvSpPr>
          <p:nvPr>
            <p:ph type="ctrTitle"/>
          </p:nvPr>
        </p:nvSpPr>
        <p:spPr>
          <a:xfrm>
            <a:off x="784571" y="1674444"/>
            <a:ext cx="8420100" cy="1194395"/>
          </a:xfrm>
        </p:spPr>
        <p:txBody>
          <a:bodyPr/>
          <a:lstStyle/>
          <a:p>
            <a:r>
              <a:rPr lang="en-GB">
                <a:latin typeface="SassoonPrimaryInfant" pitchFamily="2" charset="0"/>
              </a:rPr>
              <a:t>PSHE</a:t>
            </a:r>
          </a:p>
        </p:txBody>
      </p:sp>
      <p:sp>
        <p:nvSpPr>
          <p:cNvPr id="5" name="Subtitle 2">
            <a:extLst>
              <a:ext uri="{FF2B5EF4-FFF2-40B4-BE49-F238E27FC236}">
                <a16:creationId xmlns:a16="http://schemas.microsoft.com/office/drawing/2014/main" id="{EBA7A983-E829-B54D-B94D-470721826C87}"/>
              </a:ext>
            </a:extLst>
          </p:cNvPr>
          <p:cNvSpPr>
            <a:spLocks noGrp="1"/>
          </p:cNvSpPr>
          <p:nvPr>
            <p:ph type="subTitle" idx="1"/>
          </p:nvPr>
        </p:nvSpPr>
        <p:spPr>
          <a:xfrm>
            <a:off x="1527521" y="3101009"/>
            <a:ext cx="6934200" cy="1423988"/>
          </a:xfrm>
        </p:spPr>
        <p:txBody>
          <a:bodyPr/>
          <a:lstStyle/>
          <a:p>
            <a:r>
              <a:rPr lang="en-GB">
                <a:solidFill>
                  <a:schemeClr val="tx1"/>
                </a:solidFill>
                <a:latin typeface="SassoonPrimaryInfant" pitchFamily="2" charset="0"/>
              </a:rPr>
              <a:t>Long </a:t>
            </a:r>
            <a:r>
              <a:rPr lang="en-GB">
                <a:latin typeface="SassoonPrimaryInfant" pitchFamily="2" charset="0"/>
              </a:rPr>
              <a:t>Term and </a:t>
            </a:r>
            <a:r>
              <a:rPr lang="en-GB">
                <a:solidFill>
                  <a:schemeClr val="tx1"/>
                </a:solidFill>
                <a:latin typeface="SassoonPrimaryInfant" pitchFamily="2" charset="0"/>
              </a:rPr>
              <a:t>Medium Term Plan</a:t>
            </a:r>
          </a:p>
          <a:p>
            <a:endParaRPr lang="en-GB">
              <a:latin typeface="SassoonPrimaryInfant" pitchFamily="2" charset="0"/>
            </a:endParaRPr>
          </a:p>
        </p:txBody>
      </p:sp>
      <p:pic>
        <p:nvPicPr>
          <p:cNvPr id="6" name="Picture 5">
            <a:extLst>
              <a:ext uri="{FF2B5EF4-FFF2-40B4-BE49-F238E27FC236}">
                <a16:creationId xmlns:a16="http://schemas.microsoft.com/office/drawing/2014/main" id="{F3CD9A56-5243-1C41-8A92-0E45E265EF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877" y="3901832"/>
            <a:ext cx="1655487" cy="1710669"/>
          </a:xfrm>
          <a:prstGeom prst="rect">
            <a:avLst/>
          </a:prstGeom>
        </p:spPr>
      </p:pic>
    </p:spTree>
    <p:extLst>
      <p:ext uri="{BB962C8B-B14F-4D97-AF65-F5344CB8AC3E}">
        <p14:creationId xmlns:p14="http://schemas.microsoft.com/office/powerpoint/2010/main" val="2774189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99905A-50C6-6407-6E7A-2BDA3249E485}"/>
              </a:ext>
            </a:extLst>
          </p:cNvPr>
          <p:cNvSpPr txBox="1"/>
          <p:nvPr/>
        </p:nvSpPr>
        <p:spPr>
          <a:xfrm>
            <a:off x="475891" y="319014"/>
            <a:ext cx="8954218" cy="1433149"/>
          </a:xfrm>
          <a:prstGeom prst="rect">
            <a:avLst/>
          </a:prstGeom>
          <a:noFill/>
        </p:spPr>
        <p:txBody>
          <a:bodyPr wrap="square">
            <a:spAutoFit/>
          </a:bodyPr>
          <a:lstStyle/>
          <a:p>
            <a:pPr algn="ctr">
              <a:lnSpc>
                <a:spcPct val="107000"/>
              </a:lnSpc>
              <a:spcAft>
                <a:spcPts val="800"/>
              </a:spcAft>
              <a:buNone/>
            </a:pPr>
            <a:r>
              <a:rPr lang="en-GB" sz="2800" dirty="0">
                <a:effectLst/>
                <a:latin typeface="SassoonPrimaryInfant" pitchFamily="2" charset="0"/>
                <a:ea typeface="Times New Roman" panose="02020603050405020304" pitchFamily="18" charset="0"/>
                <a:cs typeface="Times New Roman" panose="02020603050405020304" pitchFamily="18" charset="0"/>
              </a:rPr>
              <a:t>Knowledge and Vocabulary Progression Intent</a:t>
            </a:r>
            <a:endParaRPr lang="en-GB" sz="2800" dirty="0">
              <a:effectLst/>
              <a:latin typeface="SassoonPrimaryInfant" pitchFamily="2"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4800" dirty="0">
                <a:solidFill>
                  <a:srgbClr val="00B050"/>
                </a:solidFill>
                <a:effectLst/>
                <a:latin typeface="SassoonPrimaryInfant" pitchFamily="2" charset="0"/>
                <a:ea typeface="Times New Roman" panose="02020603050405020304" pitchFamily="18" charset="0"/>
                <a:cs typeface="Times New Roman" panose="02020603050405020304" pitchFamily="18" charset="0"/>
              </a:rPr>
              <a:t>PSHE</a:t>
            </a:r>
            <a:endParaRPr lang="en-GB" sz="4800" dirty="0">
              <a:effectLst/>
              <a:latin typeface="SassoonPrimaryInfant" pitchFamily="2"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88C9249-81E2-3DE4-FEBE-8A1C3F4C7FDC}"/>
              </a:ext>
            </a:extLst>
          </p:cNvPr>
          <p:cNvGraphicFramePr>
            <a:graphicFrameLocks noGrp="1"/>
          </p:cNvGraphicFramePr>
          <p:nvPr>
            <p:extLst>
              <p:ext uri="{D42A27DB-BD31-4B8C-83A1-F6EECF244321}">
                <p14:modId xmlns:p14="http://schemas.microsoft.com/office/powerpoint/2010/main" val="376085744"/>
              </p:ext>
            </p:extLst>
          </p:nvPr>
        </p:nvGraphicFramePr>
        <p:xfrm>
          <a:off x="255692" y="4649214"/>
          <a:ext cx="9394616" cy="2123615"/>
        </p:xfrm>
        <a:graphic>
          <a:graphicData uri="http://schemas.openxmlformats.org/drawingml/2006/table">
            <a:tbl>
              <a:tblPr firstRow="1" bandRow="1">
                <a:tableStyleId>{5940675A-B579-460E-94D1-54222C63F5DA}</a:tableStyleId>
              </a:tblPr>
              <a:tblGrid>
                <a:gridCol w="1878752">
                  <a:extLst>
                    <a:ext uri="{9D8B030D-6E8A-4147-A177-3AD203B41FA5}">
                      <a16:colId xmlns:a16="http://schemas.microsoft.com/office/drawing/2014/main" val="659969949"/>
                    </a:ext>
                  </a:extLst>
                </a:gridCol>
                <a:gridCol w="1878752">
                  <a:extLst>
                    <a:ext uri="{9D8B030D-6E8A-4147-A177-3AD203B41FA5}">
                      <a16:colId xmlns:a16="http://schemas.microsoft.com/office/drawing/2014/main" val="2901639934"/>
                    </a:ext>
                  </a:extLst>
                </a:gridCol>
                <a:gridCol w="1879180">
                  <a:extLst>
                    <a:ext uri="{9D8B030D-6E8A-4147-A177-3AD203B41FA5}">
                      <a16:colId xmlns:a16="http://schemas.microsoft.com/office/drawing/2014/main" val="1106431086"/>
                    </a:ext>
                  </a:extLst>
                </a:gridCol>
                <a:gridCol w="1878752">
                  <a:extLst>
                    <a:ext uri="{9D8B030D-6E8A-4147-A177-3AD203B41FA5}">
                      <a16:colId xmlns:a16="http://schemas.microsoft.com/office/drawing/2014/main" val="3161191380"/>
                    </a:ext>
                  </a:extLst>
                </a:gridCol>
                <a:gridCol w="1879180">
                  <a:extLst>
                    <a:ext uri="{9D8B030D-6E8A-4147-A177-3AD203B41FA5}">
                      <a16:colId xmlns:a16="http://schemas.microsoft.com/office/drawing/2014/main" val="2763281681"/>
                    </a:ext>
                  </a:extLst>
                </a:gridCol>
              </a:tblGrid>
              <a:tr h="345481">
                <a:tc gridSpan="5">
                  <a:txBody>
                    <a:bodyPr/>
                    <a:lstStyle/>
                    <a:p>
                      <a:pPr algn="ctr">
                        <a:lnSpc>
                          <a:spcPct val="107000"/>
                        </a:lnSpc>
                        <a:spcAft>
                          <a:spcPts val="800"/>
                        </a:spcAft>
                        <a:buNone/>
                      </a:pPr>
                      <a:r>
                        <a:rPr lang="en-GB" sz="1400" b="1" kern="1200" dirty="0">
                          <a:solidFill>
                            <a:schemeClr val="bg1"/>
                          </a:solidFill>
                          <a:effectLst/>
                          <a:latin typeface="SassoonPrimaryInfant" pitchFamily="2" charset="0"/>
                        </a:rPr>
                        <a:t>What are the key features of ‘knowledge-rich’ assessment for PSHE?</a:t>
                      </a:r>
                      <a:endParaRPr lang="en-GB" sz="1400" b="1" dirty="0">
                        <a:solidFill>
                          <a:schemeClr val="bg1"/>
                        </a:solidFill>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solidFill>
                      <a:srgbClr val="00B05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86433628"/>
                  </a:ext>
                </a:extLst>
              </a:tr>
              <a:tr h="358653">
                <a:tc gridSpan="5">
                  <a:txBody>
                    <a:bodyPr/>
                    <a:lstStyle/>
                    <a:p>
                      <a:pPr marL="342900" lvl="0" indent="-342900" algn="l">
                        <a:lnSpc>
                          <a:spcPct val="107000"/>
                        </a:lnSpc>
                        <a:spcAft>
                          <a:spcPts val="800"/>
                        </a:spcAft>
                        <a:buFont typeface="Wingdings" panose="05000000000000000000" pitchFamily="2" charset="2"/>
                        <a:buChar char=""/>
                        <a:tabLst>
                          <a:tab pos="457200" algn="l"/>
                        </a:tabLst>
                      </a:pPr>
                      <a:r>
                        <a:rPr lang="en-GB" sz="1200" dirty="0">
                          <a:effectLst/>
                          <a:latin typeface="SassoonPrimaryInfant" pitchFamily="2" charset="0"/>
                        </a:rPr>
                        <a:t>At Key Stage 1 and 2, the substantive knowledge takes full account of the DfE’s statutory (2025) guidance on:</a:t>
                      </a:r>
                    </a:p>
                  </a:txBody>
                  <a:tcPr marL="56008" marR="56008" marT="28004" marB="28004" anchor="ctr">
                    <a:lnB w="12700" cap="flat" cmpd="sng" algn="ctr">
                      <a:no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42463878"/>
                  </a:ext>
                </a:extLst>
              </a:tr>
              <a:tr h="423456">
                <a:tc>
                  <a:txBody>
                    <a:bodyPr/>
                    <a:lstStyle/>
                    <a:p>
                      <a:pPr marL="342900" lvl="0" indent="-342900" algn="ctr">
                        <a:lnSpc>
                          <a:spcPct val="107000"/>
                        </a:lnSpc>
                        <a:spcAft>
                          <a:spcPts val="800"/>
                        </a:spcAft>
                        <a:buFont typeface="Wingdings" panose="05000000000000000000" pitchFamily="2" charset="2"/>
                        <a:buChar char=""/>
                        <a:tabLst>
                          <a:tab pos="228600" algn="l"/>
                        </a:tabLst>
                      </a:pPr>
                      <a:r>
                        <a:rPr lang="en-GB" sz="1200" dirty="0">
                          <a:effectLst/>
                          <a:latin typeface="SassoonPrimaryInfant" pitchFamily="2" charset="0"/>
                          <a:ea typeface="Calibri" panose="020F0502020204030204" pitchFamily="34" charset="0"/>
                          <a:cs typeface="Times New Roman" panose="02020603050405020304" pitchFamily="18" charset="0"/>
                        </a:rPr>
                        <a:t>Relationships (including healthy and online relationships )</a:t>
                      </a:r>
                    </a:p>
                  </a:txBody>
                  <a:tcPr marL="56008" marR="56008" marT="28004" marB="28004">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gn="ctr">
                        <a:lnSpc>
                          <a:spcPct val="107000"/>
                        </a:lnSpc>
                        <a:spcAft>
                          <a:spcPts val="800"/>
                        </a:spcAft>
                        <a:buFont typeface="Wingdings" panose="05000000000000000000" pitchFamily="2" charset="2"/>
                        <a:buChar char=""/>
                        <a:tabLst>
                          <a:tab pos="228600" algn="l"/>
                        </a:tabLst>
                      </a:pPr>
                      <a:r>
                        <a:rPr lang="en-GB" sz="1200" dirty="0">
                          <a:effectLst/>
                          <a:latin typeface="SassoonPrimaryInfant" pitchFamily="2" charset="0"/>
                          <a:ea typeface="Calibri" panose="020F0502020204030204" pitchFamily="34" charset="0"/>
                          <a:cs typeface="Times New Roman" panose="02020603050405020304" pitchFamily="18" charset="0"/>
                        </a:rPr>
                        <a:t>Health and Wellbeing (including mental wellbeing and personal safety)</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gn="ctr">
                        <a:lnSpc>
                          <a:spcPct val="107000"/>
                        </a:lnSpc>
                        <a:spcAft>
                          <a:spcPts val="800"/>
                        </a:spcAft>
                        <a:buFont typeface="Wingdings" panose="05000000000000000000" pitchFamily="2" charset="2"/>
                        <a:buChar char=""/>
                        <a:tabLst>
                          <a:tab pos="228600" algn="l"/>
                        </a:tabLst>
                      </a:pPr>
                      <a:r>
                        <a:rPr lang="en-GB" sz="1200" dirty="0">
                          <a:effectLst/>
                          <a:latin typeface="SassoonPrimaryInfant" pitchFamily="2" charset="0"/>
                        </a:rPr>
                        <a:t>Sex Education in UKS2 (non statutory but recommended)</a:t>
                      </a: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gn="ctr">
                        <a:lnSpc>
                          <a:spcPct val="107000"/>
                        </a:lnSpc>
                        <a:spcAft>
                          <a:spcPts val="800"/>
                        </a:spcAft>
                        <a:buFont typeface="Wingdings" panose="05000000000000000000" pitchFamily="2" charset="2"/>
                        <a:buChar char=""/>
                        <a:tabLst>
                          <a:tab pos="228600" algn="l"/>
                        </a:tabLst>
                      </a:pP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lvl="0" indent="-342900" algn="l">
                        <a:lnSpc>
                          <a:spcPct val="107000"/>
                        </a:lnSpc>
                        <a:spcAft>
                          <a:spcPts val="800"/>
                        </a:spcAft>
                        <a:buFont typeface="Wingdings" panose="05000000000000000000" pitchFamily="2" charset="2"/>
                        <a:buChar char=""/>
                        <a:tabLst>
                          <a:tab pos="228600" algn="l"/>
                        </a:tabLst>
                      </a:pP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6813710"/>
                  </a:ext>
                </a:extLst>
              </a:tr>
              <a:tr h="423456">
                <a:tc gridSpan="5">
                  <a:txBody>
                    <a:bodyPr/>
                    <a:lstStyle/>
                    <a:p>
                      <a:pPr marL="0" marR="0" lvl="0" indent="0" algn="l" defTabSz="914400" rtl="0" eaLnBrk="1" fontAlgn="auto" latinLnBrk="0" hangingPunct="1">
                        <a:lnSpc>
                          <a:spcPct val="107000"/>
                        </a:lnSpc>
                        <a:spcBef>
                          <a:spcPts val="0"/>
                        </a:spcBef>
                        <a:spcAft>
                          <a:spcPts val="800"/>
                        </a:spcAft>
                        <a:buClrTx/>
                        <a:buSzTx/>
                        <a:buFont typeface="Wingdings" panose="05000000000000000000" pitchFamily="2" charset="2"/>
                        <a:buNone/>
                        <a:tabLst>
                          <a:tab pos="228600" algn="l"/>
                        </a:tabLst>
                        <a:defRPr/>
                      </a:pPr>
                      <a:r>
                        <a:rPr lang="en-US" sz="1200" kern="1200" dirty="0">
                          <a:solidFill>
                            <a:schemeClr val="tx1"/>
                          </a:solidFill>
                          <a:effectLst/>
                          <a:latin typeface="SassoonPrimaryInfant" pitchFamily="2" charset="0"/>
                          <a:ea typeface="+mn-ea"/>
                          <a:cs typeface="+mn-cs"/>
                        </a:rPr>
                        <a:t>A knowledge‑rich assessment in PSHE focuses on identifying, securing, and building the specific knowledge pupils need in order to make informed, safe, and healthy decisions. It </a:t>
                      </a:r>
                      <a:r>
                        <a:rPr lang="en-US" sz="1200" kern="1200" dirty="0" err="1">
                          <a:solidFill>
                            <a:schemeClr val="tx1"/>
                          </a:solidFill>
                          <a:effectLst/>
                          <a:latin typeface="SassoonPrimaryInfant" pitchFamily="2" charset="0"/>
                          <a:ea typeface="+mn-ea"/>
                          <a:cs typeface="+mn-cs"/>
                        </a:rPr>
                        <a:t>emphasises</a:t>
                      </a:r>
                      <a:r>
                        <a:rPr lang="en-US" sz="1200" kern="1200" dirty="0">
                          <a:solidFill>
                            <a:schemeClr val="tx1"/>
                          </a:solidFill>
                          <a:effectLst/>
                          <a:latin typeface="SassoonPrimaryInfant" pitchFamily="2" charset="0"/>
                          <a:ea typeface="+mn-ea"/>
                          <a:cs typeface="+mn-cs"/>
                        </a:rPr>
                        <a:t> clarity, progression, and long‑term retention, building on prior learning rather than vague or purely skills‑based judgments.</a:t>
                      </a:r>
                      <a:endParaRPr lang="en-GB" sz="1200" kern="1200" dirty="0">
                        <a:solidFill>
                          <a:schemeClr val="tx1"/>
                        </a:solidFill>
                        <a:effectLst/>
                        <a:latin typeface="SassoonPrimaryInfant" pitchFamily="2" charset="0"/>
                        <a:ea typeface="+mn-ea"/>
                        <a:cs typeface="+mn-cs"/>
                      </a:endParaRPr>
                    </a:p>
                  </a:txBody>
                  <a:tcPr marL="56008" marR="56008" marT="28004" marB="28004" anchor="ctr">
                    <a:lnT w="12700" cap="flat" cmpd="sng" algn="ctr">
                      <a:solidFill>
                        <a:schemeClr val="tx1"/>
                      </a:solidFill>
                      <a:prstDash val="solid"/>
                      <a:round/>
                      <a:headEnd type="none" w="med" len="med"/>
                      <a:tailEnd type="none" w="med" len="med"/>
                    </a:lnT>
                  </a:tcPr>
                </a:tc>
                <a:tc hMerge="1">
                  <a:txBody>
                    <a:bodyPr/>
                    <a:lstStyle/>
                    <a:p>
                      <a:pPr marL="342900" lvl="0" indent="-342900" algn="l">
                        <a:lnSpc>
                          <a:spcPct val="107000"/>
                        </a:lnSpc>
                        <a:spcAft>
                          <a:spcPts val="800"/>
                        </a:spcAft>
                        <a:buFont typeface="Wingdings" panose="05000000000000000000" pitchFamily="2" charset="2"/>
                        <a:buChar char=""/>
                        <a:tabLst>
                          <a:tab pos="228600" algn="l"/>
                        </a:tabLst>
                      </a:pPr>
                      <a:endParaRPr lang="en-GB" sz="1200">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342900" lvl="0" indent="-342900" algn="l">
                        <a:lnSpc>
                          <a:spcPct val="107000"/>
                        </a:lnSpc>
                        <a:spcAft>
                          <a:spcPts val="800"/>
                        </a:spcAft>
                        <a:buFont typeface="Wingdings" panose="05000000000000000000" pitchFamily="2" charset="2"/>
                        <a:buChar char=""/>
                        <a:tabLst>
                          <a:tab pos="228600" algn="l"/>
                        </a:tabLst>
                      </a:pP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342900" lvl="0" indent="-342900" algn="l">
                        <a:lnSpc>
                          <a:spcPct val="107000"/>
                        </a:lnSpc>
                        <a:spcAft>
                          <a:spcPts val="800"/>
                        </a:spcAft>
                        <a:buFont typeface="Wingdings" panose="05000000000000000000" pitchFamily="2" charset="2"/>
                        <a:buChar char=""/>
                        <a:tabLst>
                          <a:tab pos="228600" algn="l"/>
                        </a:tabLst>
                      </a:pP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hMerge="1">
                  <a:txBody>
                    <a:bodyPr/>
                    <a:lstStyle/>
                    <a:p>
                      <a:pPr marL="342900" lvl="0" indent="-342900" algn="l">
                        <a:lnSpc>
                          <a:spcPct val="107000"/>
                        </a:lnSpc>
                        <a:spcAft>
                          <a:spcPts val="800"/>
                        </a:spcAft>
                        <a:buFont typeface="Wingdings" panose="05000000000000000000" pitchFamily="2" charset="2"/>
                        <a:buChar char=""/>
                        <a:tabLst>
                          <a:tab pos="228600" algn="l"/>
                        </a:tabLst>
                      </a:pPr>
                      <a:endParaRPr lang="en-GB" sz="1200" dirty="0">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extLst>
                  <a:ext uri="{0D108BD9-81ED-4DB2-BD59-A6C34878D82A}">
                    <a16:rowId xmlns:a16="http://schemas.microsoft.com/office/drawing/2014/main" val="3641365471"/>
                  </a:ext>
                </a:extLst>
              </a:tr>
            </a:tbl>
          </a:graphicData>
        </a:graphic>
      </p:graphicFrame>
      <p:graphicFrame>
        <p:nvGraphicFramePr>
          <p:cNvPr id="6" name="Table 5">
            <a:extLst>
              <a:ext uri="{FF2B5EF4-FFF2-40B4-BE49-F238E27FC236}">
                <a16:creationId xmlns:a16="http://schemas.microsoft.com/office/drawing/2014/main" id="{0E1B30FE-C51C-5FCF-2427-9754231472B1}"/>
              </a:ext>
            </a:extLst>
          </p:cNvPr>
          <p:cNvGraphicFramePr>
            <a:graphicFrameLocks noGrp="1"/>
          </p:cNvGraphicFramePr>
          <p:nvPr>
            <p:extLst>
              <p:ext uri="{D42A27DB-BD31-4B8C-83A1-F6EECF244321}">
                <p14:modId xmlns:p14="http://schemas.microsoft.com/office/powerpoint/2010/main" val="3691739048"/>
              </p:ext>
            </p:extLst>
          </p:nvPr>
        </p:nvGraphicFramePr>
        <p:xfrm>
          <a:off x="255692" y="1641196"/>
          <a:ext cx="9394616" cy="2805074"/>
        </p:xfrm>
        <a:graphic>
          <a:graphicData uri="http://schemas.openxmlformats.org/drawingml/2006/table">
            <a:tbl>
              <a:tblPr firstRow="1" bandRow="1">
                <a:tableStyleId>{5940675A-B579-460E-94D1-54222C63F5DA}</a:tableStyleId>
              </a:tblPr>
              <a:tblGrid>
                <a:gridCol w="9394616">
                  <a:extLst>
                    <a:ext uri="{9D8B030D-6E8A-4147-A177-3AD203B41FA5}">
                      <a16:colId xmlns:a16="http://schemas.microsoft.com/office/drawing/2014/main" val="2558190548"/>
                    </a:ext>
                  </a:extLst>
                </a:gridCol>
              </a:tblGrid>
              <a:tr h="244754">
                <a:tc>
                  <a:txBody>
                    <a:bodyPr/>
                    <a:lstStyle/>
                    <a:p>
                      <a:pPr algn="ctr">
                        <a:lnSpc>
                          <a:spcPct val="107000"/>
                        </a:lnSpc>
                        <a:spcAft>
                          <a:spcPts val="800"/>
                        </a:spcAft>
                        <a:buNone/>
                      </a:pPr>
                      <a:r>
                        <a:rPr lang="en-GB" sz="1400" b="1" kern="1200" dirty="0">
                          <a:solidFill>
                            <a:schemeClr val="bg1"/>
                          </a:solidFill>
                          <a:effectLst/>
                          <a:latin typeface="SassoonPrimaryInfant" pitchFamily="2" charset="0"/>
                        </a:rPr>
                        <a:t>The intent of the PSHE curriculum</a:t>
                      </a:r>
                      <a:endParaRPr lang="en-GB" sz="1400" b="1" dirty="0">
                        <a:solidFill>
                          <a:schemeClr val="bg1"/>
                        </a:solidFill>
                        <a:effectLst/>
                        <a:latin typeface="SassoonPrimaryInfant" pitchFamily="2" charset="0"/>
                        <a:ea typeface="Calibri" panose="020F0502020204030204" pitchFamily="34" charset="0"/>
                        <a:cs typeface="Times New Roman" panose="02020603050405020304" pitchFamily="18" charset="0"/>
                      </a:endParaRPr>
                    </a:p>
                  </a:txBody>
                  <a:tcPr marL="0" marR="0" marT="0" marB="0" anchor="ctr">
                    <a:solidFill>
                      <a:srgbClr val="00B050"/>
                    </a:solidFill>
                  </a:tcPr>
                </a:tc>
                <a:extLst>
                  <a:ext uri="{0D108BD9-81ED-4DB2-BD59-A6C34878D82A}">
                    <a16:rowId xmlns:a16="http://schemas.microsoft.com/office/drawing/2014/main" val="2891945260"/>
                  </a:ext>
                </a:extLst>
              </a:tr>
              <a:tr h="567590">
                <a:tc>
                  <a:txBody>
                    <a:bodyPr/>
                    <a:lstStyle/>
                    <a:p>
                      <a:pPr fontAlgn="t"/>
                      <a:r>
                        <a:rPr lang="en-US" sz="1400" b="0" i="0" dirty="0">
                          <a:effectLst/>
                          <a:latin typeface="SassoonCRInfant" panose="02010503020300020003" pitchFamily="2" charset="0"/>
                        </a:rPr>
                        <a:t>Through a broad and progressive curriculum, pupils will:</a:t>
                      </a:r>
                    </a:p>
                    <a:p>
                      <a:pPr fontAlgn="t">
                        <a:buFont typeface="Arial" panose="020B0604020202020204" pitchFamily="34" charset="0"/>
                        <a:buChar char="•"/>
                      </a:pPr>
                      <a:r>
                        <a:rPr lang="en-US" sz="1400" b="0" i="0" dirty="0">
                          <a:effectLst/>
                          <a:latin typeface="SassoonCRInfant" panose="02010503020300020003" pitchFamily="2" charset="0"/>
                        </a:rPr>
                        <a:t>understand themselves and others, build positive and respectful relationships, and make informed decisions that support their wellbeing and the wellbeing of those around them;</a:t>
                      </a:r>
                    </a:p>
                    <a:p>
                      <a:pPr fontAlgn="t">
                        <a:buFont typeface="Arial" panose="020B0604020202020204" pitchFamily="34" charset="0"/>
                        <a:buChar char="•"/>
                      </a:pPr>
                      <a:r>
                        <a:rPr lang="en-US" sz="1400" b="0" i="0" dirty="0">
                          <a:effectLst/>
                          <a:latin typeface="SassoonCRInfant" panose="02010503020300020003" pitchFamily="2" charset="0"/>
                        </a:rPr>
                        <a:t>develop empathy, integrity, resilience and self-awareness, </a:t>
                      </a:r>
                      <a:r>
                        <a:rPr lang="en-US" sz="1400" b="0" i="0" dirty="0" err="1">
                          <a:effectLst/>
                          <a:latin typeface="SassoonCRInfant" panose="02010503020300020003" pitchFamily="2" charset="0"/>
                        </a:rPr>
                        <a:t>recognising</a:t>
                      </a:r>
                      <a:r>
                        <a:rPr lang="en-US" sz="1400" b="0" i="0" dirty="0">
                          <a:effectLst/>
                          <a:latin typeface="SassoonCRInfant" panose="02010503020300020003" pitchFamily="2" charset="0"/>
                        </a:rPr>
                        <a:t> the impact of their actions within school, their communities and the wider world;</a:t>
                      </a:r>
                    </a:p>
                    <a:p>
                      <a:pPr fontAlgn="t">
                        <a:buFont typeface="Arial" panose="020B0604020202020204" pitchFamily="34" charset="0"/>
                        <a:buChar char="•"/>
                      </a:pPr>
                      <a:r>
                        <a:rPr lang="en-US" sz="1400" b="0" i="0" dirty="0">
                          <a:effectLst/>
                          <a:latin typeface="SassoonCRInfant" panose="02010503020300020003" pitchFamily="2" charset="0"/>
                        </a:rPr>
                        <a:t>learn to manage change, challenge stereotypes, respect diversity and understand their rights, responsibilities and role as active citizens;</a:t>
                      </a:r>
                    </a:p>
                    <a:p>
                      <a:pPr fontAlgn="t">
                        <a:buFont typeface="Arial" panose="020B0604020202020204" pitchFamily="34" charset="0"/>
                        <a:buChar char="•"/>
                      </a:pPr>
                      <a:r>
                        <a:rPr lang="en-US" sz="1400" b="0" i="0" dirty="0">
                          <a:effectLst/>
                          <a:latin typeface="SassoonCRInfant" panose="02010503020300020003" pitchFamily="2" charset="0"/>
                        </a:rPr>
                        <a:t>develop the confidence and personal agency to </a:t>
                      </a:r>
                      <a:r>
                        <a:rPr lang="en-US" sz="1400" b="0" i="0" dirty="0" err="1">
                          <a:effectLst/>
                          <a:latin typeface="SassoonCRInfant" panose="02010503020300020003" pitchFamily="2" charset="0"/>
                        </a:rPr>
                        <a:t>recognise</a:t>
                      </a:r>
                      <a:r>
                        <a:rPr lang="en-US" sz="1400" b="0" i="0" dirty="0">
                          <a:effectLst/>
                          <a:latin typeface="SassoonCRInfant" panose="02010503020300020003" pitchFamily="2" charset="0"/>
                        </a:rPr>
                        <a:t> risk, seek support when needed and make safe choices both online and offline;</a:t>
                      </a:r>
                    </a:p>
                    <a:p>
                      <a:pPr fontAlgn="t">
                        <a:buFont typeface="Arial" panose="020B0604020202020204" pitchFamily="34" charset="0"/>
                        <a:buChar char="•"/>
                      </a:pPr>
                      <a:r>
                        <a:rPr lang="en-US" sz="1400" b="0" i="0" dirty="0">
                          <a:effectLst/>
                          <a:latin typeface="SassoonCRInfant" panose="02010503020300020003" pitchFamily="2" charset="0"/>
                        </a:rPr>
                        <a:t>acquire the knowledge and skills necessary for effective safeguarding, enabling them to navigate an increasingly complex and digital world with confidence, critical thinking and care;</a:t>
                      </a:r>
                    </a:p>
                    <a:p>
                      <a:pPr fontAlgn="t">
                        <a:buFont typeface="Arial" panose="020B0604020202020204" pitchFamily="34" charset="0"/>
                        <a:buChar char="•"/>
                      </a:pPr>
                      <a:r>
                        <a:rPr lang="en-US" sz="1400" b="0" i="0" dirty="0">
                          <a:effectLst/>
                          <a:latin typeface="SassoonCRInfant" panose="02010503020300020003" pitchFamily="2" charset="0"/>
                        </a:rPr>
                        <a:t>participate fully in society and achieve their potential as kind, thoughtful, responsible and respectful individuals.</a:t>
                      </a:r>
                    </a:p>
                  </a:txBody>
                  <a:tcPr marL="0" marR="0" marT="0" marB="0" anchor="ctr">
                    <a:solidFill>
                      <a:schemeClr val="bg1"/>
                    </a:solidFill>
                  </a:tcPr>
                </a:tc>
                <a:extLst>
                  <a:ext uri="{0D108BD9-81ED-4DB2-BD59-A6C34878D82A}">
                    <a16:rowId xmlns:a16="http://schemas.microsoft.com/office/drawing/2014/main" val="2259511677"/>
                  </a:ext>
                </a:extLst>
              </a:tr>
            </a:tbl>
          </a:graphicData>
        </a:graphic>
      </p:graphicFrame>
    </p:spTree>
    <p:extLst>
      <p:ext uri="{BB962C8B-B14F-4D97-AF65-F5344CB8AC3E}">
        <p14:creationId xmlns:p14="http://schemas.microsoft.com/office/powerpoint/2010/main" val="962035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3F5EBEC-1FFC-482F-8AFD-A8D242E2B959}"/>
              </a:ext>
            </a:extLst>
          </p:cNvPr>
          <p:cNvGraphicFramePr>
            <a:graphicFrameLocks noGrp="1"/>
          </p:cNvGraphicFramePr>
          <p:nvPr>
            <p:extLst>
              <p:ext uri="{D42A27DB-BD31-4B8C-83A1-F6EECF244321}">
                <p14:modId xmlns:p14="http://schemas.microsoft.com/office/powerpoint/2010/main" val="3774939141"/>
              </p:ext>
            </p:extLst>
          </p:nvPr>
        </p:nvGraphicFramePr>
        <p:xfrm>
          <a:off x="189114" y="844122"/>
          <a:ext cx="9416167" cy="5329317"/>
        </p:xfrm>
        <a:graphic>
          <a:graphicData uri="http://schemas.openxmlformats.org/drawingml/2006/table">
            <a:tbl>
              <a:tblPr firstRow="1" bandRow="1">
                <a:tableStyleId>{5C22544A-7EE6-4342-B048-85BDC9FD1C3A}</a:tableStyleId>
              </a:tblPr>
              <a:tblGrid>
                <a:gridCol w="1815527">
                  <a:extLst>
                    <a:ext uri="{9D8B030D-6E8A-4147-A177-3AD203B41FA5}">
                      <a16:colId xmlns:a16="http://schemas.microsoft.com/office/drawing/2014/main" val="2869296331"/>
                    </a:ext>
                  </a:extLst>
                </a:gridCol>
                <a:gridCol w="1815527">
                  <a:extLst>
                    <a:ext uri="{9D8B030D-6E8A-4147-A177-3AD203B41FA5}">
                      <a16:colId xmlns:a16="http://schemas.microsoft.com/office/drawing/2014/main" val="10715286"/>
                    </a:ext>
                  </a:extLst>
                </a:gridCol>
                <a:gridCol w="1984793">
                  <a:extLst>
                    <a:ext uri="{9D8B030D-6E8A-4147-A177-3AD203B41FA5}">
                      <a16:colId xmlns:a16="http://schemas.microsoft.com/office/drawing/2014/main" val="2099709995"/>
                    </a:ext>
                  </a:extLst>
                </a:gridCol>
                <a:gridCol w="1900160">
                  <a:extLst>
                    <a:ext uri="{9D8B030D-6E8A-4147-A177-3AD203B41FA5}">
                      <a16:colId xmlns:a16="http://schemas.microsoft.com/office/drawing/2014/main" val="1661244065"/>
                    </a:ext>
                  </a:extLst>
                </a:gridCol>
                <a:gridCol w="1900160">
                  <a:extLst>
                    <a:ext uri="{9D8B030D-6E8A-4147-A177-3AD203B41FA5}">
                      <a16:colId xmlns:a16="http://schemas.microsoft.com/office/drawing/2014/main" val="4253754978"/>
                    </a:ext>
                  </a:extLst>
                </a:gridCol>
              </a:tblGrid>
              <a:tr h="247650">
                <a:tc gridSpan="5">
                  <a:txBody>
                    <a:bodyPr/>
                    <a:lstStyle/>
                    <a:p>
                      <a:pPr algn="ctr"/>
                      <a:r>
                        <a:rPr lang="en-GB" sz="1100" b="1">
                          <a:solidFill>
                            <a:schemeClr val="tx1"/>
                          </a:solidFill>
                          <a:latin typeface="SassoonCRInfant" panose="02010503020300020003" pitchFamily="2" charset="0"/>
                          <a:ea typeface="Gadugi" panose="020B0502040204020203" pitchFamily="34" charset="0"/>
                        </a:rPr>
                        <a:t>British Values</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1100" b="1">
                        <a:solidFill>
                          <a:schemeClr val="tx1"/>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598501"/>
                  </a:ext>
                </a:extLst>
              </a:tr>
              <a:tr h="495116">
                <a:tc>
                  <a:txBody>
                    <a:bodyPr/>
                    <a:lstStyle/>
                    <a:p>
                      <a:pPr algn="ctr"/>
                      <a:r>
                        <a:rPr lang="en-GB" sz="1100" b="1">
                          <a:solidFill>
                            <a:schemeClr val="tx1"/>
                          </a:solidFill>
                          <a:latin typeface="SassoonCRInfant" panose="02010503020300020003" pitchFamily="2" charset="0"/>
                          <a:ea typeface="Gadugi" panose="020B0502040204020203" pitchFamily="34" charset="0"/>
                        </a:rPr>
                        <a:t>Rule of Law</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b="1">
                          <a:solidFill>
                            <a:schemeClr val="tx1"/>
                          </a:solidFill>
                          <a:latin typeface="SassoonCRInfant" panose="02010503020300020003" pitchFamily="2" charset="0"/>
                          <a:ea typeface="Gadugi" panose="020B0502040204020203" pitchFamily="34" charset="0"/>
                        </a:rPr>
                        <a:t>Democracy</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b="1">
                          <a:solidFill>
                            <a:schemeClr val="tx1"/>
                          </a:solidFill>
                          <a:latin typeface="SassoonCRInfant" panose="02010503020300020003" pitchFamily="2" charset="0"/>
                          <a:ea typeface="Gadugi" panose="020B0502040204020203" pitchFamily="34" charset="0"/>
                        </a:rPr>
                        <a:t>Mutual Respect</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b="1">
                          <a:solidFill>
                            <a:schemeClr val="tx1"/>
                          </a:solidFill>
                          <a:latin typeface="SassoonCRInfant" panose="02010503020300020003" pitchFamily="2" charset="0"/>
                          <a:ea typeface="Gadugi" panose="020B0502040204020203" pitchFamily="34" charset="0"/>
                        </a:rPr>
                        <a:t>Tolerance of Different Faiths and Beliefs</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b="1">
                          <a:solidFill>
                            <a:schemeClr val="tx1"/>
                          </a:solidFill>
                          <a:latin typeface="SassoonCRInfant" panose="02010503020300020003" pitchFamily="2" charset="0"/>
                          <a:ea typeface="Gadugi" panose="020B0502040204020203" pitchFamily="34" charset="0"/>
                        </a:rPr>
                        <a:t>Individual Liberty</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7670894"/>
                  </a:ext>
                </a:extLst>
              </a:tr>
              <a:tr h="4332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rgbClr val="002060"/>
                          </a:solidFill>
                          <a:latin typeface="SassoonCRInfant" panose="02010503020300020003" pitchFamily="2" charset="0"/>
                          <a:ea typeface="Gadugi" panose="020B0502040204020203" pitchFamily="34" charset="0"/>
                        </a:rPr>
                        <a:t>Definition to be explicitly</a:t>
                      </a:r>
                      <a:r>
                        <a:rPr lang="en-GB" sz="1000" b="1" baseline="0" dirty="0">
                          <a:solidFill>
                            <a:srgbClr val="002060"/>
                          </a:solidFill>
                          <a:latin typeface="SassoonCRInfant" panose="02010503020300020003" pitchFamily="2" charset="0"/>
                          <a:ea typeface="Gadugi" panose="020B0502040204020203" pitchFamily="34" charset="0"/>
                        </a:rPr>
                        <a:t> taught in Year KS1 Cycle A</a:t>
                      </a:r>
                      <a:endParaRPr lang="en-GB" sz="1000" b="1" dirty="0">
                        <a:solidFill>
                          <a:srgbClr val="002060"/>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1" dirty="0">
                          <a:solidFill>
                            <a:srgbClr val="002060"/>
                          </a:solidFill>
                          <a:latin typeface="SassoonCRInfant" panose="02010503020300020003" pitchFamily="2" charset="0"/>
                          <a:ea typeface="Gadugi" panose="020B0502040204020203" pitchFamily="34" charset="0"/>
                        </a:rPr>
                        <a:t>Definition to be explicitly</a:t>
                      </a:r>
                      <a:r>
                        <a:rPr lang="en-GB" sz="1000" b="1" baseline="0" dirty="0">
                          <a:solidFill>
                            <a:srgbClr val="002060"/>
                          </a:solidFill>
                          <a:latin typeface="SassoonCRInfant" panose="02010503020300020003" pitchFamily="2" charset="0"/>
                          <a:ea typeface="Gadugi" panose="020B0502040204020203" pitchFamily="34" charset="0"/>
                        </a:rPr>
                        <a:t> taught in  KS1 Cycle B</a:t>
                      </a:r>
                      <a:endParaRPr lang="en-GB" sz="1000" b="1" dirty="0">
                        <a:solidFill>
                          <a:srgbClr val="002060"/>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rgbClr val="002060"/>
                          </a:solidFill>
                          <a:latin typeface="SassoonCRInfant" panose="02010503020300020003" pitchFamily="2" charset="0"/>
                          <a:ea typeface="Gadugi" panose="020B0502040204020203" pitchFamily="34" charset="0"/>
                        </a:rPr>
                        <a:t>Definition to be explicitly</a:t>
                      </a:r>
                      <a:r>
                        <a:rPr lang="en-GB" sz="1000" b="1" baseline="0" dirty="0">
                          <a:solidFill>
                            <a:srgbClr val="002060"/>
                          </a:solidFill>
                          <a:latin typeface="SassoonCRInfant" panose="02010503020300020003" pitchFamily="2" charset="0"/>
                          <a:ea typeface="Gadugi" panose="020B0502040204020203" pitchFamily="34" charset="0"/>
                        </a:rPr>
                        <a:t> taught in LKS2 Cycle A</a:t>
                      </a:r>
                      <a:endParaRPr lang="en-GB" sz="1000" b="1" dirty="0">
                        <a:solidFill>
                          <a:srgbClr val="002060"/>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rgbClr val="002060"/>
                          </a:solidFill>
                          <a:latin typeface="SassoonCRInfant" panose="02010503020300020003" pitchFamily="2" charset="0"/>
                          <a:ea typeface="Gadugi" panose="020B0502040204020203" pitchFamily="34" charset="0"/>
                        </a:rPr>
                        <a:t>Definition to be explicitly</a:t>
                      </a:r>
                      <a:r>
                        <a:rPr lang="en-GB" sz="1000" b="1" baseline="0" dirty="0">
                          <a:solidFill>
                            <a:srgbClr val="002060"/>
                          </a:solidFill>
                          <a:latin typeface="SassoonCRInfant" panose="02010503020300020003" pitchFamily="2" charset="0"/>
                          <a:ea typeface="Gadugi" panose="020B0502040204020203" pitchFamily="34" charset="0"/>
                        </a:rPr>
                        <a:t> taught in LKS2 Cycle B</a:t>
                      </a:r>
                      <a:endParaRPr lang="en-GB" sz="1000" b="1" dirty="0">
                        <a:solidFill>
                          <a:srgbClr val="002060"/>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rgbClr val="002060"/>
                          </a:solidFill>
                          <a:latin typeface="SassoonCRInfant" panose="02010503020300020003" pitchFamily="2" charset="0"/>
                          <a:ea typeface="Gadugi" panose="020B0502040204020203" pitchFamily="34" charset="0"/>
                        </a:rPr>
                        <a:t>Definition to be explicitly</a:t>
                      </a:r>
                      <a:r>
                        <a:rPr lang="en-GB" sz="1000" b="1" baseline="0" dirty="0">
                          <a:solidFill>
                            <a:srgbClr val="002060"/>
                          </a:solidFill>
                          <a:latin typeface="SassoonCRInfant" panose="02010503020300020003" pitchFamily="2" charset="0"/>
                          <a:ea typeface="Gadugi" panose="020B0502040204020203" pitchFamily="34" charset="0"/>
                        </a:rPr>
                        <a:t> taught in UKS2 Cycle A</a:t>
                      </a:r>
                      <a:endParaRPr lang="en-GB" sz="1000" b="1" dirty="0">
                        <a:solidFill>
                          <a:srgbClr val="002060"/>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0403328"/>
                  </a:ext>
                </a:extLst>
              </a:tr>
              <a:tr h="817245">
                <a:tc>
                  <a:txBody>
                    <a:bodyPr/>
                    <a:lstStyle/>
                    <a:p>
                      <a:pPr algn="ctr"/>
                      <a:r>
                        <a:rPr lang="en-GB" sz="1000">
                          <a:solidFill>
                            <a:schemeClr val="tx1"/>
                          </a:solidFill>
                          <a:latin typeface="SassoonCRInfant" panose="02010503020300020003" pitchFamily="2" charset="0"/>
                          <a:ea typeface="Gadugi" panose="020B0502040204020203" pitchFamily="34" charset="0"/>
                        </a:rPr>
                        <a:t>Rules are important and we need to know what is right or wrong.</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kern="1200">
                          <a:solidFill>
                            <a:schemeClr val="dk1"/>
                          </a:solidFill>
                          <a:effectLst/>
                          <a:latin typeface="SassoonCRInfant" panose="02010503020300020003" pitchFamily="2" charset="0"/>
                          <a:ea typeface="Gadugi" panose="020B0502040204020203" pitchFamily="34" charset="0"/>
                          <a:cs typeface="+mn-cs"/>
                        </a:rPr>
                        <a:t>Everyone has a right to be heard and have a say.  </a:t>
                      </a:r>
                    </a:p>
                    <a:p>
                      <a:pPr algn="ctr"/>
                      <a:endParaRPr lang="en-GB" sz="1000">
                        <a:solidFill>
                          <a:schemeClr val="tx1"/>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latin typeface="SassoonCRInfant" panose="02010503020300020003" pitchFamily="2" charset="0"/>
                          <a:ea typeface="Gadugi" panose="020B0502040204020203" pitchFamily="34" charset="0"/>
                        </a:rPr>
                        <a:t>Everyone has the right to be treated fairly and with respect.</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latin typeface="SassoonCRInfant" panose="02010503020300020003" pitchFamily="2" charset="0"/>
                          <a:ea typeface="Gadugi" panose="020B0502040204020203" pitchFamily="34" charset="0"/>
                        </a:rPr>
                        <a:t>It is important to accept that we are all unique and people have their own faiths and beliefs. </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latin typeface="SassoonCRInfant" panose="02010503020300020003" pitchFamily="2" charset="0"/>
                          <a:ea typeface="Gadugi" panose="020B0502040204020203" pitchFamily="34" charset="0"/>
                        </a:rPr>
                        <a:t>Everyone has the freedom of choice and the right to hold and express their views and beliefs in a respectful and safe environment.</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4610899"/>
                  </a:ext>
                </a:extLst>
              </a:tr>
              <a:tr h="2166134">
                <a:tc>
                  <a:txBody>
                    <a:bodyPr/>
                    <a:lstStyle/>
                    <a:p>
                      <a:pPr marL="171450" indent="-171450">
                        <a:buFont typeface="Arial" panose="020B0604020202020204" pitchFamily="34" charset="0"/>
                        <a:buChar char="•"/>
                      </a:pPr>
                      <a:r>
                        <a:rPr lang="en-GB" sz="1000" err="1">
                          <a:solidFill>
                            <a:schemeClr val="tx1"/>
                          </a:solidFill>
                          <a:latin typeface="SassoonCRInfant" panose="02010503020300020003" pitchFamily="2" charset="0"/>
                          <a:ea typeface="Gadugi" panose="020B0502040204020203" pitchFamily="34" charset="0"/>
                        </a:rPr>
                        <a:t>Behavious</a:t>
                      </a:r>
                      <a:r>
                        <a:rPr lang="en-GB" sz="1000">
                          <a:solidFill>
                            <a:schemeClr val="tx1"/>
                          </a:solidFill>
                          <a:latin typeface="SassoonCRInfant" panose="02010503020300020003" pitchFamily="2" charset="0"/>
                          <a:ea typeface="Gadugi" panose="020B0502040204020203" pitchFamily="34" charset="0"/>
                        </a:rPr>
                        <a:t> curriculum</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Class Charter</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E-safety</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Anti-bullying Week</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Visits from PCSO / Fire Brigade / School Nursing Team</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Rules for following particular religions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Rules in games during PE</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Pedestrian Skills / </a:t>
                      </a:r>
                      <a:r>
                        <a:rPr lang="en-GB" sz="1000" err="1">
                          <a:solidFill>
                            <a:schemeClr val="tx1"/>
                          </a:solidFill>
                          <a:latin typeface="SassoonCRInfant" panose="02010503020300020003" pitchFamily="2" charset="0"/>
                          <a:ea typeface="Gadugi" panose="020B0502040204020203" pitchFamily="34" charset="0"/>
                        </a:rPr>
                        <a:t>Bikeability</a:t>
                      </a:r>
                      <a:r>
                        <a:rPr lang="en-GB" sz="1000">
                          <a:solidFill>
                            <a:schemeClr val="tx1"/>
                          </a:solidFill>
                          <a:latin typeface="SassoonCRInfant" panose="02010503020300020003" pitchFamily="2" charset="0"/>
                          <a:ea typeface="Gadugi" panose="020B0502040204020203" pitchFamily="34" charset="0"/>
                        </a:rPr>
                        <a:t> – safety rules </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School council</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Selection of  rules for school / class charter</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Choices of activities for curriculum / art days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Class discussions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Children respond &amp; reflect on their learning</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Parents’ forum</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Children’s / staff / parents’ questionnaires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Houses of Parliament visit / Local MP visit</a:t>
                      </a:r>
                    </a:p>
                    <a:p>
                      <a:pPr marL="0" indent="0">
                        <a:buFont typeface="Arial" panose="020B0604020202020204" pitchFamily="34" charset="0"/>
                        <a:buNone/>
                      </a:pPr>
                      <a:endParaRPr lang="en-GB" sz="1000">
                        <a:solidFill>
                          <a:schemeClr val="tx1"/>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Behaviour curriculum</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Class Charter</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E-safety</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Anti-bullying Week</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Expect Respect lessons (PSHE)</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Celebrating Differences (PSHE)</a:t>
                      </a:r>
                    </a:p>
                    <a:p>
                      <a:pPr marL="171450" indent="-171450">
                        <a:buFont typeface="Arial" panose="020B0604020202020204" pitchFamily="34" charset="0"/>
                        <a:buChar char="•"/>
                      </a:pPr>
                      <a:endParaRPr lang="en-GB" sz="1000">
                        <a:solidFill>
                          <a:schemeClr val="tx1"/>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E-safety</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Anti-bullying Week</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Celebrating Differences (PSHE)</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World Views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Texts used in English</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Behaviour curriculum</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Class Charter</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E-safety</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Anti-bullying Week</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Class discussions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a:solidFill>
                            <a:schemeClr val="tx1"/>
                          </a:solidFill>
                          <a:latin typeface="SassoonCRInfant" panose="02010503020300020003" pitchFamily="2" charset="0"/>
                          <a:ea typeface="Gadugi" panose="020B0502040204020203" pitchFamily="34" charset="0"/>
                        </a:rPr>
                        <a:t>Choices of activities for curriculum / art days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Extra-curricular clubs</a:t>
                      </a:r>
                    </a:p>
                    <a:p>
                      <a:pPr marL="171450" indent="-171450">
                        <a:buFont typeface="Arial" panose="020B0604020202020204" pitchFamily="34" charset="0"/>
                        <a:buChar char="•"/>
                      </a:pPr>
                      <a:r>
                        <a:rPr lang="en-GB" sz="1000">
                          <a:solidFill>
                            <a:schemeClr val="tx1"/>
                          </a:solidFill>
                          <a:latin typeface="SassoonCRInfant" panose="02010503020300020003" pitchFamily="2" charset="0"/>
                          <a:ea typeface="Gadugi" panose="020B0502040204020203" pitchFamily="34" charset="0"/>
                        </a:rPr>
                        <a:t>Exploring PSHE / history / World Views’ lessons, where the right to freedom has been denied</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7281172"/>
                  </a:ext>
                </a:extLst>
              </a:tr>
              <a:tr h="520065">
                <a:tc gridSpan="5">
                  <a:txBody>
                    <a:bodyPr/>
                    <a:lstStyle/>
                    <a:p>
                      <a:pPr marL="0" indent="0" algn="ctr">
                        <a:buFont typeface="Arial" panose="020B0604020202020204" pitchFamily="34" charset="0"/>
                        <a:buNone/>
                      </a:pPr>
                      <a:r>
                        <a:rPr lang="en-GB" sz="1000">
                          <a:solidFill>
                            <a:schemeClr val="tx1"/>
                          </a:solidFill>
                          <a:latin typeface="SassoonCRInfant" panose="02010503020300020003" pitchFamily="2" charset="0"/>
                          <a:ea typeface="Gadugi" panose="020B0502040204020203" pitchFamily="34" charset="0"/>
                        </a:rPr>
                        <a:t>Links</a:t>
                      </a:r>
                      <a:r>
                        <a:rPr lang="en-GB" sz="1000" baseline="0">
                          <a:solidFill>
                            <a:schemeClr val="tx1"/>
                          </a:solidFill>
                          <a:latin typeface="SassoonCRInfant" panose="02010503020300020003" pitchFamily="2" charset="0"/>
                          <a:ea typeface="Gadugi" panose="020B0502040204020203" pitchFamily="34" charset="0"/>
                        </a:rPr>
                        <a:t> will be made to British Values throughout the PSHE curriculum and other curriculum areas  and assemblies where appropriate.  Different British Values will be taught explicitly from Year 1 to Year 5 in an age-appropriate way.   Each Year group will be expected to know the British Values taught explicitly in previous years and be able to discuss what life would be like without one or more British Value(s).  Year 6 children will be expected to know all the British Values and their importance for life in Britain.</a:t>
                      </a:r>
                      <a:endParaRPr lang="en-GB" sz="1000">
                        <a:solidFill>
                          <a:schemeClr val="tx1"/>
                        </a:solidFill>
                        <a:latin typeface="SassoonCRInfant" panose="02010503020300020003" pitchFamily="2" charset="0"/>
                        <a:ea typeface="Gadugi" panose="020B0502040204020203" pitchFamily="34"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indent="0">
                        <a:buFont typeface="Arial" panose="020B0604020202020204" pitchFamily="34" charset="0"/>
                        <a:buNone/>
                      </a:pP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buFont typeface="Arial" panose="020B0604020202020204" pitchFamily="34" charset="0"/>
                        <a:buChar char="•"/>
                      </a:pP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buFont typeface="Arial" panose="020B0604020202020204" pitchFamily="34" charset="0"/>
                        <a:buChar char="•"/>
                      </a:pP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5415536"/>
                  </a:ext>
                </a:extLst>
              </a:tr>
              <a:tr h="577636">
                <a:tc gridSpan="5">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u="sng" dirty="0">
                          <a:solidFill>
                            <a:schemeClr val="tx1"/>
                          </a:solidFill>
                          <a:latin typeface="SassoonCRInfant" panose="02010503020300020003" pitchFamily="2" charset="0"/>
                          <a:ea typeface="Gadugi" panose="020B0502040204020203" pitchFamily="34" charset="0"/>
                        </a:rPr>
                        <a:t>Protected Characteristics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kern="1200" dirty="0">
                          <a:solidFill>
                            <a:schemeClr val="dk1"/>
                          </a:solidFill>
                          <a:effectLst/>
                          <a:latin typeface="SassoonCRInfant" panose="02010503020300020003" pitchFamily="2" charset="0"/>
                          <a:ea typeface="Gadugi" panose="020B0502040204020203" pitchFamily="34" charset="0"/>
                          <a:cs typeface="+mn-cs"/>
                        </a:rPr>
                        <a:t>The protected characteristics are: age, disability, gender reassignment, marriage and civil partnership, pregnancy and maternity, race, religion or belief, sex, and sexual orientation.  Although some of these protected characteristics are not addressed specifically, in lessons, children explore differences and acceptance of these.</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a:solidFill>
                          <a:schemeClr val="dk1"/>
                        </a:solidFill>
                        <a:effectLst/>
                        <a:latin typeface="Gadugi" panose="020B0502040204020203" pitchFamily="34" charset="0"/>
                        <a:ea typeface="Gadugi" panose="020B0502040204020203"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buFont typeface="Arial" panose="020B0604020202020204" pitchFamily="34" charset="0"/>
                        <a:buChar char="•"/>
                      </a:pP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buFont typeface="Arial" panose="020B0604020202020204" pitchFamily="34" charset="0"/>
                        <a:buChar char="•"/>
                      </a:pPr>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200">
                        <a:solidFill>
                          <a:schemeClr val="tx1"/>
                        </a:solidFill>
                        <a:latin typeface="Gadugi" panose="020B0502040204020203" pitchFamily="34" charset="0"/>
                        <a:ea typeface="Gadug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8829705"/>
                  </a:ext>
                </a:extLst>
              </a:tr>
            </a:tbl>
          </a:graphicData>
        </a:graphic>
      </p:graphicFrame>
    </p:spTree>
    <p:extLst>
      <p:ext uri="{BB962C8B-B14F-4D97-AF65-F5344CB8AC3E}">
        <p14:creationId xmlns:p14="http://schemas.microsoft.com/office/powerpoint/2010/main" val="140079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B46FC-029C-2E4B-A183-057A7CB7DCC7}"/>
              </a:ext>
            </a:extLst>
          </p:cNvPr>
          <p:cNvSpPr>
            <a:spLocks noGrp="1"/>
          </p:cNvSpPr>
          <p:nvPr>
            <p:ph type="ctrTitle"/>
          </p:nvPr>
        </p:nvSpPr>
        <p:spPr>
          <a:xfrm>
            <a:off x="714996" y="2131644"/>
            <a:ext cx="8420100" cy="1194395"/>
          </a:xfrm>
        </p:spPr>
        <p:txBody>
          <a:bodyPr/>
          <a:lstStyle/>
          <a:p>
            <a:r>
              <a:rPr lang="en-GB" dirty="0">
                <a:latin typeface="SassoonPrimaryInfant" pitchFamily="2" charset="0"/>
              </a:rPr>
              <a:t>Cycle B</a:t>
            </a:r>
          </a:p>
        </p:txBody>
      </p:sp>
      <p:pic>
        <p:nvPicPr>
          <p:cNvPr id="6" name="Picture 5">
            <a:extLst>
              <a:ext uri="{FF2B5EF4-FFF2-40B4-BE49-F238E27FC236}">
                <a16:creationId xmlns:a16="http://schemas.microsoft.com/office/drawing/2014/main" id="{F3CD9A56-5243-1C41-8A92-0E45E265EF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877" y="3901832"/>
            <a:ext cx="1655487" cy="1710669"/>
          </a:xfrm>
          <a:prstGeom prst="rect">
            <a:avLst/>
          </a:prstGeom>
        </p:spPr>
      </p:pic>
    </p:spTree>
    <p:extLst>
      <p:ext uri="{BB962C8B-B14F-4D97-AF65-F5344CB8AC3E}">
        <p14:creationId xmlns:p14="http://schemas.microsoft.com/office/powerpoint/2010/main" val="2083087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E418FB3-59E0-8640-A118-898944AA551A}"/>
              </a:ext>
            </a:extLst>
          </p:cNvPr>
          <p:cNvSpPr txBox="1"/>
          <p:nvPr/>
        </p:nvSpPr>
        <p:spPr>
          <a:xfrm>
            <a:off x="3952749" y="149088"/>
            <a:ext cx="2294987" cy="646331"/>
          </a:xfrm>
          <a:prstGeom prst="rect">
            <a:avLst/>
          </a:prstGeom>
          <a:noFill/>
        </p:spPr>
        <p:txBody>
          <a:bodyPr wrap="none" rtlCol="0">
            <a:spAutoFit/>
          </a:bodyPr>
          <a:lstStyle/>
          <a:p>
            <a:pPr algn="ctr"/>
            <a:r>
              <a:rPr lang="en-GB" u="sng" dirty="0">
                <a:latin typeface="SassoonPrimaryInfant" pitchFamily="2" charset="0"/>
              </a:rPr>
              <a:t>PSHE Long Term Plan </a:t>
            </a:r>
          </a:p>
          <a:p>
            <a:pPr algn="ctr"/>
            <a:r>
              <a:rPr lang="en-GB" u="sng" dirty="0">
                <a:latin typeface="SassoonPrimaryInfant" pitchFamily="2" charset="0"/>
              </a:rPr>
              <a:t>Cycle B</a:t>
            </a:r>
          </a:p>
        </p:txBody>
      </p:sp>
      <p:graphicFrame>
        <p:nvGraphicFramePr>
          <p:cNvPr id="5" name="Table 4">
            <a:extLst>
              <a:ext uri="{FF2B5EF4-FFF2-40B4-BE49-F238E27FC236}">
                <a16:creationId xmlns:a16="http://schemas.microsoft.com/office/drawing/2014/main" id="{877DB12F-F027-A748-A31B-27B03D6F25FF}"/>
              </a:ext>
            </a:extLst>
          </p:cNvPr>
          <p:cNvGraphicFramePr>
            <a:graphicFrameLocks noGrp="1"/>
          </p:cNvGraphicFramePr>
          <p:nvPr>
            <p:extLst>
              <p:ext uri="{D42A27DB-BD31-4B8C-83A1-F6EECF244321}">
                <p14:modId xmlns:p14="http://schemas.microsoft.com/office/powerpoint/2010/main" val="58909797"/>
              </p:ext>
            </p:extLst>
          </p:nvPr>
        </p:nvGraphicFramePr>
        <p:xfrm>
          <a:off x="388728" y="919552"/>
          <a:ext cx="9202532" cy="5511066"/>
        </p:xfrm>
        <a:graphic>
          <a:graphicData uri="http://schemas.openxmlformats.org/drawingml/2006/table">
            <a:tbl>
              <a:tblPr firstRow="1" bandRow="1">
                <a:tableStyleId>{5940675A-B579-460E-94D1-54222C63F5DA}</a:tableStyleId>
              </a:tblPr>
              <a:tblGrid>
                <a:gridCol w="1064684">
                  <a:extLst>
                    <a:ext uri="{9D8B030D-6E8A-4147-A177-3AD203B41FA5}">
                      <a16:colId xmlns:a16="http://schemas.microsoft.com/office/drawing/2014/main" val="83372262"/>
                    </a:ext>
                  </a:extLst>
                </a:gridCol>
                <a:gridCol w="2712616">
                  <a:extLst>
                    <a:ext uri="{9D8B030D-6E8A-4147-A177-3AD203B41FA5}">
                      <a16:colId xmlns:a16="http://schemas.microsoft.com/office/drawing/2014/main" val="2729297950"/>
                    </a:ext>
                  </a:extLst>
                </a:gridCol>
                <a:gridCol w="2712616">
                  <a:extLst>
                    <a:ext uri="{9D8B030D-6E8A-4147-A177-3AD203B41FA5}">
                      <a16:colId xmlns:a16="http://schemas.microsoft.com/office/drawing/2014/main" val="3937796175"/>
                    </a:ext>
                  </a:extLst>
                </a:gridCol>
                <a:gridCol w="2712616">
                  <a:extLst>
                    <a:ext uri="{9D8B030D-6E8A-4147-A177-3AD203B41FA5}">
                      <a16:colId xmlns:a16="http://schemas.microsoft.com/office/drawing/2014/main" val="3105779503"/>
                    </a:ext>
                  </a:extLst>
                </a:gridCol>
              </a:tblGrid>
              <a:tr h="548170">
                <a:tc>
                  <a:txBody>
                    <a:bodyPr/>
                    <a:lstStyle/>
                    <a:p>
                      <a:endParaRPr lang="en-GB">
                        <a:latin typeface="SassoonPrimaryInfant" pitchFamily="2" charset="0"/>
                      </a:endParaRPr>
                    </a:p>
                  </a:txBody>
                  <a:tcPr/>
                </a:tc>
                <a:tc>
                  <a:txBody>
                    <a:bodyPr/>
                    <a:lstStyle/>
                    <a:p>
                      <a:pPr algn="ctr"/>
                      <a:r>
                        <a:rPr lang="en-GB">
                          <a:latin typeface="SassoonPrimaryInfant" pitchFamily="2" charset="0"/>
                        </a:rPr>
                        <a:t>Autumn</a:t>
                      </a:r>
                    </a:p>
                  </a:txBody>
                  <a:tcPr anchor="ctr">
                    <a:solidFill>
                      <a:schemeClr val="accent6">
                        <a:lumMod val="20000"/>
                        <a:lumOff val="80000"/>
                      </a:schemeClr>
                    </a:solidFill>
                  </a:tcPr>
                </a:tc>
                <a:tc>
                  <a:txBody>
                    <a:bodyPr/>
                    <a:lstStyle/>
                    <a:p>
                      <a:pPr algn="ctr"/>
                      <a:r>
                        <a:rPr lang="en-GB">
                          <a:latin typeface="SassoonPrimaryInfant" pitchFamily="2" charset="0"/>
                        </a:rPr>
                        <a:t>Spring</a:t>
                      </a:r>
                    </a:p>
                  </a:txBody>
                  <a:tcPr anchor="ctr">
                    <a:solidFill>
                      <a:schemeClr val="accent4">
                        <a:lumMod val="20000"/>
                        <a:lumOff val="80000"/>
                      </a:schemeClr>
                    </a:solidFill>
                  </a:tcPr>
                </a:tc>
                <a:tc>
                  <a:txBody>
                    <a:bodyPr/>
                    <a:lstStyle/>
                    <a:p>
                      <a:pPr algn="ctr"/>
                      <a:r>
                        <a:rPr lang="en-GB">
                          <a:latin typeface="SassoonPrimaryInfant" pitchFamily="2" charset="0"/>
                        </a:rPr>
                        <a:t>Summer</a:t>
                      </a:r>
                    </a:p>
                  </a:txBody>
                  <a:tcPr anchor="ctr">
                    <a:solidFill>
                      <a:srgbClr val="B3E4FE"/>
                    </a:solidFill>
                  </a:tcPr>
                </a:tc>
                <a:extLst>
                  <a:ext uri="{0D108BD9-81ED-4DB2-BD59-A6C34878D82A}">
                    <a16:rowId xmlns:a16="http://schemas.microsoft.com/office/drawing/2014/main" val="3872207100"/>
                  </a:ext>
                </a:extLst>
              </a:tr>
              <a:tr h="1240724">
                <a:tc>
                  <a:txBody>
                    <a:bodyPr/>
                    <a:lstStyle/>
                    <a:p>
                      <a:pPr algn="ctr"/>
                      <a:r>
                        <a:rPr lang="en-GB">
                          <a:latin typeface="SassoonPrimaryInfant" pitchFamily="2" charset="0"/>
                        </a:rPr>
                        <a:t>EYFS</a:t>
                      </a:r>
                    </a:p>
                  </a:txBody>
                  <a:tcPr anchor="ctr"/>
                </a:tc>
                <a:tc gridSpan="3">
                  <a:txBody>
                    <a:bodyPr/>
                    <a:lstStyle/>
                    <a:p>
                      <a:pPr algn="ctr">
                        <a:lnSpc>
                          <a:spcPct val="115000"/>
                        </a:lnSpc>
                        <a:spcAft>
                          <a:spcPts val="1000"/>
                        </a:spcAft>
                      </a:pPr>
                      <a:r>
                        <a:rPr lang="en-GB" sz="1100">
                          <a:solidFill>
                            <a:srgbClr val="000000"/>
                          </a:solidFill>
                          <a:effectLst/>
                          <a:latin typeface="SassoonCRInfant"/>
                          <a:ea typeface="Times New Roman" panose="02020603050405020304" pitchFamily="18" charset="0"/>
                          <a:cs typeface="Arial"/>
                        </a:rPr>
                        <a:t>Self regulation</a:t>
                      </a:r>
                      <a:endParaRPr lang="en-GB" sz="1100">
                        <a:solidFill>
                          <a:srgbClr val="000000"/>
                        </a:solidFill>
                        <a:effectLst/>
                        <a:latin typeface="SassoonCRInfant"/>
                        <a:cs typeface="Arial"/>
                      </a:endParaRPr>
                    </a:p>
                    <a:p>
                      <a:pPr lvl="0" algn="ctr">
                        <a:lnSpc>
                          <a:spcPct val="114999"/>
                        </a:lnSpc>
                        <a:spcAft>
                          <a:spcPts val="1000"/>
                        </a:spcAft>
                        <a:buNone/>
                      </a:pPr>
                      <a:r>
                        <a:rPr lang="en-GB" sz="1100">
                          <a:effectLst/>
                          <a:latin typeface="SassoonCRInfant"/>
                          <a:ea typeface="Calibri"/>
                          <a:cs typeface="Times New Roman"/>
                        </a:rPr>
                        <a:t>Building relationships</a:t>
                      </a:r>
                      <a:endParaRPr lang="en-GB" sz="1100"/>
                    </a:p>
                    <a:p>
                      <a:pPr lvl="0" algn="ctr">
                        <a:buNone/>
                      </a:pPr>
                      <a:r>
                        <a:rPr lang="en-GB" sz="1100">
                          <a:effectLst/>
                          <a:latin typeface="SassoonCRInfant"/>
                          <a:ea typeface="Calibri"/>
                          <a:cs typeface="Times New Roman"/>
                        </a:rPr>
                        <a:t>Managing Self</a:t>
                      </a:r>
                      <a:endParaRPr lang="en-GB" sz="1100"/>
                    </a:p>
                    <a:p>
                      <a:pPr lvl="0" algn="ctr">
                        <a:buNone/>
                      </a:pPr>
                      <a:endParaRPr lang="en-GB" sz="1100">
                        <a:effectLst/>
                        <a:latin typeface="SassoonCRInfant"/>
                        <a:ea typeface="Calibri"/>
                        <a:cs typeface="Times New Roman"/>
                      </a:endParaRPr>
                    </a:p>
                  </a:txBody>
                  <a:tcPr marL="68580" marR="68580" marT="0" marB="0" anchor="ctr"/>
                </a:tc>
                <a:tc hMerge="1">
                  <a:txBody>
                    <a:bodyPr/>
                    <a:lstStyle/>
                    <a:p>
                      <a:endParaRPr lang="en-US"/>
                    </a:p>
                  </a:txBody>
                  <a:tcPr marL="68580" marR="68580" marT="0" marB="0" anchor="ctr"/>
                </a:tc>
                <a:tc hMerge="1">
                  <a:txBody>
                    <a:bodyPr/>
                    <a:lstStyle/>
                    <a:p>
                      <a:endParaRPr lang="en-US"/>
                    </a:p>
                  </a:txBody>
                  <a:tcPr marL="68580" marR="68580" marT="0" marB="0" anchor="ctr"/>
                </a:tc>
                <a:extLst>
                  <a:ext uri="{0D108BD9-81ED-4DB2-BD59-A6C34878D82A}">
                    <a16:rowId xmlns:a16="http://schemas.microsoft.com/office/drawing/2014/main" val="1510384963"/>
                  </a:ext>
                </a:extLst>
              </a:tr>
              <a:tr h="1240724">
                <a:tc>
                  <a:txBody>
                    <a:bodyPr/>
                    <a:lstStyle/>
                    <a:p>
                      <a:pPr algn="ctr"/>
                      <a:r>
                        <a:rPr lang="en-GB">
                          <a:latin typeface="SassoonPrimaryInfant" pitchFamily="2" charset="0"/>
                        </a:rPr>
                        <a:t>Y1/2</a:t>
                      </a:r>
                    </a:p>
                  </a:txBody>
                  <a:tcPr anchor="ctr"/>
                </a:tc>
                <a:tc>
                  <a:txBody>
                    <a:bodyPr/>
                    <a:lstStyle/>
                    <a:p>
                      <a:pPr marL="342900" indent="-3429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Times New Roman" panose="02020603050405020304" pitchFamily="18" charset="0"/>
                          <a:cs typeface="Arial" panose="020B0604020202020204" pitchFamily="34" charset="0"/>
                        </a:rPr>
                        <a:t>My Healthy Self- How can we look after our bodies (Y2)</a:t>
                      </a:r>
                    </a:p>
                    <a:p>
                      <a:pPr marL="342900" indent="-3429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Calibri" panose="020F0502020204030204" pitchFamily="34" charset="0"/>
                          <a:cs typeface="Times New Roman" panose="02020603050405020304" pitchFamily="18" charset="0"/>
                        </a:rPr>
                        <a:t>Connecting with others- How can I build safe, kind and caring relationships? (Y2)</a:t>
                      </a:r>
                    </a:p>
                  </a:txBody>
                  <a:tcPr marL="68580" marR="68580" marT="0" marB="0" anchor="ctr"/>
                </a:tc>
                <a:tc>
                  <a:txBody>
                    <a:bodyPr/>
                    <a:lstStyle/>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The online world- How can we stay safe online?</a:t>
                      </a:r>
                    </a:p>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Citizenship- How do people belong to a community and earn money?</a:t>
                      </a:r>
                    </a:p>
                  </a:txBody>
                  <a:tcPr marL="68580" marR="68580" marT="0" marB="0" anchor="ctr"/>
                </a:tc>
                <a:tc>
                  <a:txBody>
                    <a:bodyPr/>
                    <a:lstStyle/>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Growing up- How can we look after and respect our bodies as we grow?</a:t>
                      </a:r>
                    </a:p>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Staying safe- How can I make safe choices in different places?</a:t>
                      </a:r>
                    </a:p>
                  </a:txBody>
                  <a:tcPr marL="68580" marR="68580" marT="0" marB="0" anchor="ctr"/>
                </a:tc>
                <a:extLst>
                  <a:ext uri="{0D108BD9-81ED-4DB2-BD59-A6C34878D82A}">
                    <a16:rowId xmlns:a16="http://schemas.microsoft.com/office/drawing/2014/main" val="3975824896"/>
                  </a:ext>
                </a:extLst>
              </a:tr>
              <a:tr h="1240724">
                <a:tc>
                  <a:txBody>
                    <a:bodyPr/>
                    <a:lstStyle/>
                    <a:p>
                      <a:pPr algn="ctr"/>
                      <a:r>
                        <a:rPr lang="en-GB">
                          <a:latin typeface="SassoonPrimaryInfant" pitchFamily="2" charset="0"/>
                        </a:rPr>
                        <a:t>Y3/4</a:t>
                      </a:r>
                    </a:p>
                  </a:txBody>
                  <a:tcPr anchor="ctr"/>
                </a:tc>
                <a:tc>
                  <a:txBody>
                    <a:bodyPr/>
                    <a:lstStyle/>
                    <a:p>
                      <a:pPr marL="342900" indent="-3429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Times New Roman" panose="02020603050405020304" pitchFamily="18" charset="0"/>
                          <a:cs typeface="Arial" panose="020B0604020202020204" pitchFamily="34" charset="0"/>
                        </a:rPr>
                        <a:t>My Healthy Self- How can I make healthy choices? (Y4)</a:t>
                      </a:r>
                    </a:p>
                    <a:p>
                      <a:pPr marL="342900" indent="-3429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Calibri" panose="020F0502020204030204" pitchFamily="34" charset="0"/>
                          <a:cs typeface="Arial" panose="020B0604020202020204" pitchFamily="34" charset="0"/>
                        </a:rPr>
                        <a:t>Connecting with others- How can we respect each other? (Y4)</a:t>
                      </a:r>
                      <a:endParaRPr lang="en-GB" sz="1100" dirty="0">
                        <a:effectLst/>
                        <a:latin typeface="SassoonCRInfant" panose="02010503020300020003"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The online world- How can we decide what to trust online? </a:t>
                      </a:r>
                    </a:p>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Citizenship- How do I spend money wisely?</a:t>
                      </a:r>
                    </a:p>
                    <a:p>
                      <a:pPr algn="l">
                        <a:lnSpc>
                          <a:spcPct val="115000"/>
                        </a:lnSpc>
                        <a:spcAft>
                          <a:spcPts val="1000"/>
                        </a:spcAft>
                      </a:pPr>
                      <a:endParaRPr lang="en-GB" sz="1100" dirty="0">
                        <a:effectLst/>
                        <a:latin typeface="SassoonCRInfant" panose="02010503020300020003"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Growing up-How will my body and emotions change as I grow up?</a:t>
                      </a:r>
                    </a:p>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Staying safe- What signs help me to recognise what is safe or unsafe? </a:t>
                      </a:r>
                    </a:p>
                  </a:txBody>
                  <a:tcPr marL="68580" marR="68580" marT="0" marB="0" anchor="ctr"/>
                </a:tc>
                <a:extLst>
                  <a:ext uri="{0D108BD9-81ED-4DB2-BD59-A6C34878D82A}">
                    <a16:rowId xmlns:a16="http://schemas.microsoft.com/office/drawing/2014/main" val="3828573072"/>
                  </a:ext>
                </a:extLst>
              </a:tr>
              <a:tr h="1240724">
                <a:tc>
                  <a:txBody>
                    <a:bodyPr/>
                    <a:lstStyle/>
                    <a:p>
                      <a:pPr algn="ctr"/>
                      <a:r>
                        <a:rPr lang="en-GB">
                          <a:latin typeface="SassoonPrimaryInfant" pitchFamily="2" charset="0"/>
                        </a:rPr>
                        <a:t>Y5/6</a:t>
                      </a:r>
                    </a:p>
                  </a:txBody>
                  <a:tcPr anchor="ctr"/>
                </a:tc>
                <a:tc>
                  <a:txBody>
                    <a:bodyPr/>
                    <a:lstStyle/>
                    <a:p>
                      <a:pPr marL="228600" indent="-2286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Times New Roman" panose="02020603050405020304" pitchFamily="18" charset="0"/>
                          <a:cs typeface="Arial" panose="020B0604020202020204" pitchFamily="34" charset="0"/>
                        </a:rPr>
                        <a:t>My Healthy Self- How do my choices today shape my future self? (Y6)</a:t>
                      </a:r>
                    </a:p>
                    <a:p>
                      <a:pPr marL="228600" indent="-228600" algn="l">
                        <a:lnSpc>
                          <a:spcPct val="115000"/>
                        </a:lnSpc>
                        <a:spcAft>
                          <a:spcPts val="1000"/>
                        </a:spcAft>
                        <a:buAutoNum type="arabicPeriod"/>
                      </a:pPr>
                      <a:r>
                        <a:rPr lang="en-GB" sz="1100" dirty="0">
                          <a:solidFill>
                            <a:srgbClr val="000000"/>
                          </a:solidFill>
                          <a:effectLst/>
                          <a:latin typeface="SassoonCRInfant" panose="02010503020300020003" pitchFamily="2" charset="0"/>
                          <a:ea typeface="Calibri" panose="020F0502020204030204" pitchFamily="34" charset="0"/>
                          <a:cs typeface="Arial" panose="020B0604020202020204" pitchFamily="34" charset="0"/>
                        </a:rPr>
                        <a:t>Connecting with others- What does it mean to stand </a:t>
                      </a:r>
                      <a:r>
                        <a:rPr lang="en-GB" sz="1100" dirty="0" err="1">
                          <a:solidFill>
                            <a:srgbClr val="000000"/>
                          </a:solidFill>
                          <a:effectLst/>
                          <a:latin typeface="SassoonCRInfant" panose="02010503020300020003" pitchFamily="2" charset="0"/>
                          <a:ea typeface="Calibri" panose="020F0502020204030204" pitchFamily="34" charset="0"/>
                          <a:cs typeface="Arial" panose="020B0604020202020204" pitchFamily="34" charset="0"/>
                        </a:rPr>
                        <a:t>upf</a:t>
                      </a:r>
                      <a:r>
                        <a:rPr lang="en-GB" sz="1100" dirty="0">
                          <a:solidFill>
                            <a:srgbClr val="000000"/>
                          </a:solidFill>
                          <a:effectLst/>
                          <a:latin typeface="SassoonCRInfant" panose="02010503020300020003" pitchFamily="2" charset="0"/>
                          <a:ea typeface="Calibri" panose="020F0502020204030204" pitchFamily="34" charset="0"/>
                          <a:cs typeface="Arial" panose="020B0604020202020204" pitchFamily="34" charset="0"/>
                        </a:rPr>
                        <a:t> or myself and others?</a:t>
                      </a:r>
                      <a:endParaRPr lang="en-GB" sz="1100" dirty="0">
                        <a:effectLst/>
                        <a:latin typeface="SassoonCRInfant" panose="02010503020300020003"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The online world- How do I feel about things I see online?</a:t>
                      </a:r>
                    </a:p>
                    <a:p>
                      <a:pPr marL="228600" indent="-228600" algn="l">
                        <a:lnSpc>
                          <a:spcPct val="115000"/>
                        </a:lnSpc>
                        <a:spcAft>
                          <a:spcPts val="1000"/>
                        </a:spcAft>
                        <a:buAutoNum type="arabicPeriod"/>
                      </a:pPr>
                      <a:r>
                        <a:rPr lang="en-GB" sz="1100" dirty="0">
                          <a:effectLst/>
                          <a:latin typeface="SassoonCRInfant" panose="02010503020300020003" pitchFamily="2" charset="0"/>
                          <a:ea typeface="Calibri" panose="020F0502020204030204" pitchFamily="34" charset="0"/>
                          <a:cs typeface="Times New Roman" panose="02020603050405020304" pitchFamily="18" charset="0"/>
                        </a:rPr>
                        <a:t>Citizenship- How can we protect everyone’s rights?</a:t>
                      </a:r>
                    </a:p>
                    <a:p>
                      <a:pPr algn="l">
                        <a:lnSpc>
                          <a:spcPct val="115000"/>
                        </a:lnSpc>
                        <a:spcAft>
                          <a:spcPts val="1000"/>
                        </a:spcAft>
                      </a:pPr>
                      <a:endParaRPr lang="en-GB" sz="1100" dirty="0">
                        <a:effectLst/>
                        <a:latin typeface="SassoonCRInfant" panose="02010503020300020003"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Staying safe- How can I stay safe as I grow up?</a:t>
                      </a:r>
                    </a:p>
                    <a:p>
                      <a:pPr marL="228600" indent="-228600" algn="l">
                        <a:lnSpc>
                          <a:spcPct val="115000"/>
                        </a:lnSpc>
                        <a:spcAft>
                          <a:spcPts val="1000"/>
                        </a:spcAft>
                        <a:buAutoNum type="arabicPeriod"/>
                      </a:pPr>
                      <a:r>
                        <a:rPr lang="en-GB" sz="1100" dirty="0">
                          <a:solidFill>
                            <a:schemeClr val="tx1"/>
                          </a:solidFill>
                          <a:effectLst/>
                          <a:latin typeface="SassoonCRInfant" panose="02010503020300020003" pitchFamily="2" charset="0"/>
                          <a:ea typeface="Calibri" panose="020F0502020204030204" pitchFamily="34" charset="0"/>
                          <a:cs typeface="Times New Roman" panose="02020603050405020304" pitchFamily="18" charset="0"/>
                        </a:rPr>
                        <a:t>Sex Education- How do people become parent and carers? </a:t>
                      </a:r>
                    </a:p>
                  </a:txBody>
                  <a:tcPr marL="68580" marR="68580" marT="0" marB="0" anchor="ctr"/>
                </a:tc>
                <a:extLst>
                  <a:ext uri="{0D108BD9-81ED-4DB2-BD59-A6C34878D82A}">
                    <a16:rowId xmlns:a16="http://schemas.microsoft.com/office/drawing/2014/main" val="3924692751"/>
                  </a:ext>
                </a:extLst>
              </a:tr>
            </a:tbl>
          </a:graphicData>
        </a:graphic>
      </p:graphicFrame>
    </p:spTree>
    <p:extLst>
      <p:ext uri="{BB962C8B-B14F-4D97-AF65-F5344CB8AC3E}">
        <p14:creationId xmlns:p14="http://schemas.microsoft.com/office/powerpoint/2010/main" val="2806195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A2A1599-207F-9E4B-81FA-EDFBEEFFF70A}"/>
              </a:ext>
            </a:extLst>
          </p:cNvPr>
          <p:cNvSpPr txBox="1">
            <a:spLocks/>
          </p:cNvSpPr>
          <p:nvPr/>
        </p:nvSpPr>
        <p:spPr>
          <a:xfrm>
            <a:off x="526669" y="1502015"/>
            <a:ext cx="8935900" cy="1645226"/>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en-GB" dirty="0">
                <a:latin typeface="SassoonPrimaryInfant" pitchFamily="2" charset="0"/>
              </a:rPr>
              <a:t>Cycle B – Autumn 1</a:t>
            </a:r>
            <a:br>
              <a:rPr lang="en-GB" dirty="0">
                <a:latin typeface="SassoonPrimaryInfant" pitchFamily="2" charset="0"/>
              </a:rPr>
            </a:br>
            <a:r>
              <a:rPr lang="en-GB" dirty="0">
                <a:latin typeface="SassoonPrimaryInfant" pitchFamily="2" charset="0"/>
              </a:rPr>
              <a:t>My Healthy Self</a:t>
            </a:r>
          </a:p>
        </p:txBody>
      </p:sp>
      <p:pic>
        <p:nvPicPr>
          <p:cNvPr id="8" name="Picture 7">
            <a:extLst>
              <a:ext uri="{FF2B5EF4-FFF2-40B4-BE49-F238E27FC236}">
                <a16:creationId xmlns:a16="http://schemas.microsoft.com/office/drawing/2014/main" id="{DA5D74F9-25D0-324F-8E0C-83D1EEC2C8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877" y="3901832"/>
            <a:ext cx="1655487" cy="1710669"/>
          </a:xfrm>
          <a:prstGeom prst="rect">
            <a:avLst/>
          </a:prstGeom>
        </p:spPr>
      </p:pic>
    </p:spTree>
    <p:extLst>
      <p:ext uri="{BB962C8B-B14F-4D97-AF65-F5344CB8AC3E}">
        <p14:creationId xmlns:p14="http://schemas.microsoft.com/office/powerpoint/2010/main" val="1831011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2D26D6-50F5-6546-A4E2-786C97018945}"/>
              </a:ext>
            </a:extLst>
          </p:cNvPr>
          <p:cNvSpPr txBox="1"/>
          <p:nvPr/>
        </p:nvSpPr>
        <p:spPr>
          <a:xfrm>
            <a:off x="189743" y="184257"/>
            <a:ext cx="4804288" cy="369332"/>
          </a:xfrm>
          <a:prstGeom prst="rect">
            <a:avLst/>
          </a:prstGeom>
          <a:noFill/>
        </p:spPr>
        <p:txBody>
          <a:bodyPr wrap="square" rtlCol="0">
            <a:spAutoFit/>
          </a:bodyPr>
          <a:lstStyle/>
          <a:p>
            <a:r>
              <a:rPr lang="en-GB" u="sng">
                <a:latin typeface="SassoonPrimaryInfant" pitchFamily="2" charset="0"/>
              </a:rPr>
              <a:t>Early Years Foundation Stage</a:t>
            </a:r>
          </a:p>
        </p:txBody>
      </p:sp>
      <p:graphicFrame>
        <p:nvGraphicFramePr>
          <p:cNvPr id="6" name="Table 5">
            <a:extLst>
              <a:ext uri="{FF2B5EF4-FFF2-40B4-BE49-F238E27FC236}">
                <a16:creationId xmlns:a16="http://schemas.microsoft.com/office/drawing/2014/main" id="{A4A87578-F137-3846-98E6-284FDF906797}"/>
              </a:ext>
            </a:extLst>
          </p:cNvPr>
          <p:cNvGraphicFramePr>
            <a:graphicFrameLocks noGrp="1"/>
          </p:cNvGraphicFramePr>
          <p:nvPr>
            <p:extLst>
              <p:ext uri="{D42A27DB-BD31-4B8C-83A1-F6EECF244321}">
                <p14:modId xmlns:p14="http://schemas.microsoft.com/office/powerpoint/2010/main" val="4090976267"/>
              </p:ext>
            </p:extLst>
          </p:nvPr>
        </p:nvGraphicFramePr>
        <p:xfrm>
          <a:off x="189743" y="669026"/>
          <a:ext cx="9584177" cy="5951219"/>
        </p:xfrm>
        <a:graphic>
          <a:graphicData uri="http://schemas.openxmlformats.org/drawingml/2006/table">
            <a:tbl>
              <a:tblPr firstRow="1" bandRow="1">
                <a:tableStyleId>{5C22544A-7EE6-4342-B048-85BDC9FD1C3A}</a:tableStyleId>
              </a:tblPr>
              <a:tblGrid>
                <a:gridCol w="1385057">
                  <a:extLst>
                    <a:ext uri="{9D8B030D-6E8A-4147-A177-3AD203B41FA5}">
                      <a16:colId xmlns:a16="http://schemas.microsoft.com/office/drawing/2014/main" val="20000"/>
                    </a:ext>
                  </a:extLst>
                </a:gridCol>
                <a:gridCol w="2785363">
                  <a:extLst>
                    <a:ext uri="{9D8B030D-6E8A-4147-A177-3AD203B41FA5}">
                      <a16:colId xmlns:a16="http://schemas.microsoft.com/office/drawing/2014/main" val="20001"/>
                    </a:ext>
                  </a:extLst>
                </a:gridCol>
                <a:gridCol w="1485831">
                  <a:extLst>
                    <a:ext uri="{9D8B030D-6E8A-4147-A177-3AD203B41FA5}">
                      <a16:colId xmlns:a16="http://schemas.microsoft.com/office/drawing/2014/main" val="217060104"/>
                    </a:ext>
                  </a:extLst>
                </a:gridCol>
                <a:gridCol w="2109286">
                  <a:extLst>
                    <a:ext uri="{9D8B030D-6E8A-4147-A177-3AD203B41FA5}">
                      <a16:colId xmlns:a16="http://schemas.microsoft.com/office/drawing/2014/main" val="20002"/>
                    </a:ext>
                  </a:extLst>
                </a:gridCol>
                <a:gridCol w="1818640">
                  <a:extLst>
                    <a:ext uri="{9D8B030D-6E8A-4147-A177-3AD203B41FA5}">
                      <a16:colId xmlns:a16="http://schemas.microsoft.com/office/drawing/2014/main" val="20003"/>
                    </a:ext>
                  </a:extLst>
                </a:gridCol>
              </a:tblGrid>
              <a:tr h="251243">
                <a:tc gridSpan="5">
                  <a:txBody>
                    <a:bodyPr/>
                    <a:lstStyle/>
                    <a:p>
                      <a:pPr marL="0" marR="0" lvl="0" indent="0" algn="ctr" rtl="0" eaLnBrk="1" fontAlgn="auto" latinLnBrk="0" hangingPunct="1">
                        <a:lnSpc>
                          <a:spcPct val="100000"/>
                        </a:lnSpc>
                        <a:spcBef>
                          <a:spcPts val="0"/>
                        </a:spcBef>
                        <a:spcAft>
                          <a:spcPts val="0"/>
                        </a:spcAft>
                        <a:buClrTx/>
                        <a:buSzTx/>
                        <a:buFontTx/>
                        <a:buNone/>
                      </a:pPr>
                      <a:r>
                        <a:rPr lang="en-GB" sz="1200" dirty="0">
                          <a:solidFill>
                            <a:schemeClr val="tx1"/>
                          </a:solidFill>
                          <a:latin typeface="SassoonPrimaryInfant"/>
                        </a:rPr>
                        <a:t>Curricular Goal</a:t>
                      </a:r>
                      <a:r>
                        <a:rPr lang="en-GB" sz="1200" baseline="0" dirty="0">
                          <a:solidFill>
                            <a:schemeClr val="tx1"/>
                          </a:solidFill>
                          <a:latin typeface="SassoonPrimaryInfant"/>
                        </a:rPr>
                        <a:t> – To be able to manage my feelings / behaviour / relationships in school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omic Sans MS" panose="030F0702030302020204" pitchFamily="66" charset="0"/>
                        <a:ea typeface="Calibri"/>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0318070"/>
                  </a:ext>
                </a:extLst>
              </a:tr>
              <a:tr h="5443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latin typeface="SassoonPrimaryInfant" pitchFamily="2" charset="0"/>
                        </a:rPr>
                        <a:t>EYFS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SassoonPrimaryInfant" pitchFamily="2" charset="0"/>
                          <a:ea typeface="+mn-ea"/>
                          <a:cs typeface="+mn-cs"/>
                        </a:rPr>
                        <a:t>Autumn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SassoonPrimaryInfant" pitchFamily="2" charset="0"/>
                          <a:ea typeface="+mn-ea"/>
                          <a:cs typeface="+mn-cs"/>
                        </a:rPr>
                        <a:t>Objectives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SassoonPrimaryInfant" pitchFamily="2" charset="0"/>
                          <a:ea typeface="+mn-ea"/>
                          <a:cs typeface="+mn-cs"/>
                        </a:rPr>
                        <a:t>Sequence of lessons</a:t>
                      </a:r>
                    </a:p>
                    <a:p>
                      <a:pPr algn="ctr"/>
                      <a:endParaRPr lang="en-GB" sz="1200">
                        <a:solidFill>
                          <a:schemeClr val="tx1"/>
                        </a:solidFill>
                        <a:latin typeface="SassoonPrimaryInfant"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1">
                          <a:solidFill>
                            <a:schemeClr val="tx1"/>
                          </a:solidFill>
                          <a:latin typeface="SassoonPrimaryInfant" pitchFamily="2" charset="0"/>
                        </a:rPr>
                        <a:t>Substantive Knowledge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SassoonPrimaryInfant" pitchFamily="2" charset="0"/>
                          <a:ea typeface="Calibri"/>
                          <a:cs typeface="Times New Roman"/>
                        </a:rPr>
                        <a:t>Disciplinary thinking skills </a:t>
                      </a:r>
                      <a:r>
                        <a:rPr kumimoji="0" lang="en-US" sz="1100" b="0" i="0" u="none" strike="noStrike" kern="1200" cap="none" spc="0" normalizeH="0" baseline="0" noProof="0">
                          <a:ln>
                            <a:noFill/>
                          </a:ln>
                          <a:solidFill>
                            <a:prstClr val="black"/>
                          </a:solidFill>
                          <a:effectLst/>
                          <a:uLnTx/>
                          <a:uFillTx/>
                          <a:latin typeface="SassoonPrimaryInfant" pitchFamily="2" charset="0"/>
                          <a:ea typeface="Calibri"/>
                          <a:cs typeface="Times New Roman"/>
                        </a:rPr>
                        <a:t>the pupils will use to understand what they know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0" lang="en-GB" sz="1100" b="1" i="0" u="none" strike="noStrike" kern="1200" cap="none" spc="0" normalizeH="0" baseline="0" noProof="0">
                          <a:ln>
                            <a:noFill/>
                          </a:ln>
                          <a:solidFill>
                            <a:prstClr val="black"/>
                          </a:solidFill>
                          <a:effectLst/>
                          <a:uLnTx/>
                          <a:uFillTx/>
                          <a:latin typeface="SassoonPrimaryInfant" pitchFamily="2" charset="0"/>
                          <a:ea typeface="Calibri"/>
                          <a:cs typeface="Times New Roman"/>
                        </a:rPr>
                        <a:t>Key vocab </a:t>
                      </a:r>
                      <a:endParaRPr lang="en-GB" sz="1200">
                        <a:solidFill>
                          <a:schemeClr val="tx1"/>
                        </a:solidFill>
                        <a:latin typeface="SassoonPrimaryInfant"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613659">
                <a:tc rowSpan="2">
                  <a:txBody>
                    <a:bodyPr/>
                    <a:lstStyle/>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see themselves as a valuable individual.</a:t>
                      </a:r>
                      <a:endParaRPr lang="en-US"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build constructive and respectful relationships. </a:t>
                      </a:r>
                      <a:endParaRPr lang="en-GB"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express their feelings and consider the feelings of others. To identify and moderate their own feelings socially and emotionally. </a:t>
                      </a:r>
                      <a:endParaRPr lang="en-GB"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find solutions to conflicts and rivalries.  To increasingly follow rules, understanding why they are important. </a:t>
                      </a:r>
                      <a:endParaRPr lang="en-GB"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remember rules without needing reminding. </a:t>
                      </a:r>
                      <a:endParaRPr lang="en-GB"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develop appropriate ways of being assertive. </a:t>
                      </a:r>
                      <a:endParaRPr lang="en-GB" sz="1050">
                        <a:latin typeface="SassoonCRInfant"/>
                      </a:endParaRPr>
                    </a:p>
                    <a:p>
                      <a:pPr lvl="0" algn="l">
                        <a:lnSpc>
                          <a:spcPct val="100000"/>
                        </a:lnSpc>
                        <a:spcBef>
                          <a:spcPts val="0"/>
                        </a:spcBef>
                        <a:spcAft>
                          <a:spcPts val="0"/>
                        </a:spcAft>
                        <a:buNone/>
                      </a:pPr>
                      <a:r>
                        <a:rPr lang="en-GB" sz="1050" b="0" i="0" u="none" strike="noStrike" kern="1200" cap="none" spc="0" normalizeH="0" baseline="0" noProof="0">
                          <a:ln>
                            <a:noFill/>
                          </a:ln>
                          <a:solidFill>
                            <a:srgbClr val="000000"/>
                          </a:solidFill>
                          <a:effectLst/>
                          <a:uLnTx/>
                          <a:uFillTx/>
                          <a:latin typeface="SassoonCRInfant"/>
                          <a:ea typeface="+mn-ea"/>
                          <a:cs typeface="Times New Roman"/>
                        </a:rPr>
                        <a:t>To talk about their feelings using words like ‘happy’, ‘sad’, ‘angry’ or ‘worried’.</a:t>
                      </a:r>
                      <a:endParaRPr lang="en-GB" sz="1050">
                        <a:latin typeface="SassoonCRInfant"/>
                      </a:endParaRPr>
                    </a:p>
                    <a:p>
                      <a:pPr marL="0" marR="0" lvl="0" indent="0" algn="l" defTabSz="914400">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SassoonPrimaryInfan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lvl="0" algn="l">
                        <a:lnSpc>
                          <a:spcPct val="100000"/>
                        </a:lnSpc>
                        <a:spcBef>
                          <a:spcPts val="0"/>
                        </a:spcBef>
                        <a:spcAft>
                          <a:spcPts val="0"/>
                        </a:spcAft>
                        <a:buNone/>
                      </a:pPr>
                      <a:r>
                        <a:rPr lang="en-GB" sz="800" b="0" i="0" u="none" strike="noStrike" kern="1200" cap="none" spc="0" normalizeH="0" baseline="0" noProof="0" dirty="0">
                          <a:ln>
                            <a:noFill/>
                          </a:ln>
                          <a:solidFill>
                            <a:prstClr val="black"/>
                          </a:solidFill>
                          <a:effectLst/>
                          <a:uLnTx/>
                          <a:uFillTx/>
                          <a:latin typeface="SassoonPrimaryInfant"/>
                        </a:rPr>
                        <a:t>I</a:t>
                      </a:r>
                      <a:r>
                        <a:rPr lang="en-GB" sz="900" b="0" i="0" u="none" strike="noStrike" kern="1200" cap="none" spc="0" normalizeH="0" baseline="0" noProof="0" dirty="0">
                          <a:ln>
                            <a:noFill/>
                          </a:ln>
                          <a:solidFill>
                            <a:prstClr val="black"/>
                          </a:solidFill>
                          <a:effectLst/>
                          <a:uLnTx/>
                          <a:uFillTx/>
                          <a:latin typeface="SassoonPrimaryInfant"/>
                        </a:rPr>
                        <a:t>n our EYFS setting, Personal, Social and Emotional Development (PSED/PSHE) is not taught as a stand‑alone subject. Instead, it is thoughtfully woven through every aspect of our provision - from daily routines and interactions to play, exploration and adult‑led learning. Children develop their confidence, relationships, self‑regulation and sense of belonging through the rich experiences, modelling and language embedded across the whole environment.</a:t>
                      </a:r>
                      <a:endParaRPr lang="en-US" sz="900" dirty="0">
                        <a:latin typeface="SassoonPrimaryInfant"/>
                      </a:endParaRPr>
                    </a:p>
                    <a:p>
                      <a:pPr lvl="0" algn="l">
                        <a:lnSpc>
                          <a:spcPct val="100000"/>
                        </a:lnSpc>
                        <a:spcBef>
                          <a:spcPts val="0"/>
                        </a:spcBef>
                        <a:spcAft>
                          <a:spcPts val="0"/>
                        </a:spcAft>
                        <a:buNone/>
                      </a:pPr>
                      <a:endParaRPr kumimoji="0" lang="en-GB" sz="900" b="0" i="0" u="none" strike="noStrike" kern="1200" cap="none" spc="0" normalizeH="0" baseline="0" noProof="0" dirty="0">
                        <a:ln>
                          <a:noFill/>
                        </a:ln>
                        <a:solidFill>
                          <a:prstClr val="black"/>
                        </a:solidFill>
                        <a:effectLst/>
                        <a:uLnTx/>
                        <a:uFillTx/>
                        <a:latin typeface="SassoonPrimaryInfant"/>
                      </a:endParaRPr>
                    </a:p>
                    <a:p>
                      <a:pPr lvl="0" algn="l">
                        <a:lnSpc>
                          <a:spcPct val="100000"/>
                        </a:lnSpc>
                        <a:spcBef>
                          <a:spcPts val="0"/>
                        </a:spcBef>
                        <a:spcAft>
                          <a:spcPts val="0"/>
                        </a:spcAft>
                        <a:buNone/>
                      </a:pPr>
                      <a:r>
                        <a:rPr lang="en-GB" sz="900" b="0" i="0" u="none" strike="noStrike" kern="1200" cap="none" spc="0" normalizeH="0" baseline="0" noProof="0" dirty="0">
                          <a:ln>
                            <a:noFill/>
                          </a:ln>
                          <a:solidFill>
                            <a:prstClr val="black"/>
                          </a:solidFill>
                          <a:effectLst/>
                          <a:uLnTx/>
                          <a:uFillTx/>
                          <a:latin typeface="SassoonPrimaryInfant"/>
                        </a:rPr>
                        <a:t>Some sequence of lessons target specific parts of our PSED learning journey throughout the year:</a:t>
                      </a:r>
                    </a:p>
                    <a:p>
                      <a:pPr lvl="0" algn="l">
                        <a:lnSpc>
                          <a:spcPct val="100000"/>
                        </a:lnSpc>
                        <a:spcBef>
                          <a:spcPts val="0"/>
                        </a:spcBef>
                        <a:spcAft>
                          <a:spcPts val="0"/>
                        </a:spcAft>
                        <a:buNone/>
                      </a:pPr>
                      <a:endParaRPr lang="en-GB" sz="1100" b="0" i="0" u="none" strike="noStrike" kern="1200" cap="none" spc="0" normalizeH="0" baseline="0" noProof="0" dirty="0">
                        <a:ln>
                          <a:noFill/>
                        </a:ln>
                        <a:solidFill>
                          <a:prstClr val="black"/>
                        </a:solidFill>
                        <a:effectLst/>
                        <a:uLnTx/>
                        <a:uFillTx/>
                        <a:latin typeface="SassoonPrimaryInfant"/>
                      </a:endParaRPr>
                    </a:p>
                    <a:p>
                      <a:pPr lvl="0" algn="l">
                        <a:lnSpc>
                          <a:spcPct val="100000"/>
                        </a:lnSpc>
                        <a:spcBef>
                          <a:spcPts val="0"/>
                        </a:spcBef>
                        <a:spcAft>
                          <a:spcPts val="0"/>
                        </a:spcAft>
                        <a:buNone/>
                      </a:pPr>
                      <a:r>
                        <a:rPr lang="en-GB" sz="1100" b="1" i="0" u="none" strike="noStrike" kern="1200" cap="none" spc="0" normalizeH="0" baseline="0" noProof="0" dirty="0">
                          <a:ln>
                            <a:noFill/>
                          </a:ln>
                          <a:solidFill>
                            <a:prstClr val="black"/>
                          </a:solidFill>
                          <a:effectLst/>
                          <a:uLnTx/>
                          <a:uFillTx/>
                          <a:latin typeface="SassoonPrimaryInfant"/>
                        </a:rPr>
                        <a:t>Healthy eating:</a:t>
                      </a:r>
                    </a:p>
                    <a:p>
                      <a:pPr lvl="0" algn="l">
                        <a:lnSpc>
                          <a:spcPct val="100000"/>
                        </a:lnSpc>
                        <a:spcBef>
                          <a:spcPts val="0"/>
                        </a:spcBef>
                        <a:spcAft>
                          <a:spcPts val="0"/>
                        </a:spcAft>
                        <a:buNone/>
                      </a:pPr>
                      <a:r>
                        <a:rPr lang="en-GB" sz="1100" b="0" i="0" u="none" strike="noStrike" kern="1200" cap="none" spc="0" normalizeH="0" baseline="0" noProof="0" dirty="0">
                          <a:ln>
                            <a:noFill/>
                          </a:ln>
                          <a:solidFill>
                            <a:prstClr val="black"/>
                          </a:solidFill>
                          <a:effectLst/>
                          <a:uLnTx/>
                          <a:uFillTx/>
                          <a:latin typeface="SassoonPrimaryInfant"/>
                        </a:rPr>
                        <a:t>-likes and dislikes</a:t>
                      </a:r>
                    </a:p>
                    <a:p>
                      <a:pPr lvl="0" algn="l">
                        <a:lnSpc>
                          <a:spcPct val="100000"/>
                        </a:lnSpc>
                        <a:spcBef>
                          <a:spcPts val="0"/>
                        </a:spcBef>
                        <a:spcAft>
                          <a:spcPts val="0"/>
                        </a:spcAft>
                        <a:buNone/>
                      </a:pPr>
                      <a:r>
                        <a:rPr lang="en-GB" sz="1100" b="0" i="0" u="none" strike="noStrike" kern="1200" cap="none" spc="0" normalizeH="0" baseline="0" noProof="0" dirty="0">
                          <a:ln>
                            <a:noFill/>
                          </a:ln>
                          <a:solidFill>
                            <a:prstClr val="black"/>
                          </a:solidFill>
                          <a:effectLst/>
                          <a:uLnTx/>
                          <a:uFillTx/>
                          <a:latin typeface="SassoonPrimaryInfant"/>
                        </a:rPr>
                        <a:t>-what is healthy eating?</a:t>
                      </a:r>
                    </a:p>
                    <a:p>
                      <a:pPr lvl="0" algn="l">
                        <a:lnSpc>
                          <a:spcPct val="100000"/>
                        </a:lnSpc>
                        <a:spcBef>
                          <a:spcPts val="0"/>
                        </a:spcBef>
                        <a:spcAft>
                          <a:spcPts val="0"/>
                        </a:spcAft>
                        <a:buNone/>
                      </a:pPr>
                      <a:r>
                        <a:rPr lang="en-GB" sz="1100" b="0" i="0" u="none" strike="noStrike" kern="1200" cap="none" spc="0" normalizeH="0" baseline="0" noProof="0" dirty="0">
                          <a:ln>
                            <a:noFill/>
                          </a:ln>
                          <a:solidFill>
                            <a:prstClr val="black"/>
                          </a:solidFill>
                          <a:effectLst/>
                          <a:uLnTx/>
                          <a:uFillTx/>
                          <a:latin typeface="SassoonPrimaryInfant"/>
                        </a:rPr>
                        <a:t>-Fruit and vegetables</a:t>
                      </a:r>
                    </a:p>
                    <a:p>
                      <a:pPr lvl="0" algn="l">
                        <a:lnSpc>
                          <a:spcPct val="100000"/>
                        </a:lnSpc>
                        <a:spcBef>
                          <a:spcPts val="0"/>
                        </a:spcBef>
                        <a:spcAft>
                          <a:spcPts val="0"/>
                        </a:spcAft>
                        <a:buNone/>
                      </a:pPr>
                      <a:r>
                        <a:rPr lang="en-GB" sz="1100" b="0" i="0" u="none" strike="noStrike" kern="1200" cap="none" spc="0" normalizeH="0" baseline="0" noProof="0" dirty="0">
                          <a:ln>
                            <a:noFill/>
                          </a:ln>
                          <a:solidFill>
                            <a:prstClr val="black"/>
                          </a:solidFill>
                          <a:effectLst/>
                          <a:uLnTx/>
                          <a:uFillTx/>
                          <a:latin typeface="SassoonPrimaryInfant"/>
                        </a:rPr>
                        <a:t>-where does it come from?</a:t>
                      </a:r>
                    </a:p>
                    <a:p>
                      <a:pPr lvl="0" algn="l">
                        <a:lnSpc>
                          <a:spcPct val="100000"/>
                        </a:lnSpc>
                        <a:spcBef>
                          <a:spcPts val="0"/>
                        </a:spcBef>
                        <a:spcAft>
                          <a:spcPts val="0"/>
                        </a:spcAft>
                        <a:buNone/>
                      </a:pPr>
                      <a:r>
                        <a:rPr lang="en-GB" sz="1100" b="0" i="0" u="none" strike="noStrike" kern="1200" cap="none" spc="0" normalizeH="0" baseline="0" noProof="0" dirty="0">
                          <a:ln>
                            <a:noFill/>
                          </a:ln>
                          <a:solidFill>
                            <a:prstClr val="black"/>
                          </a:solidFill>
                          <a:effectLst/>
                          <a:uLnTx/>
                          <a:uFillTx/>
                          <a:latin typeface="SassoonPrimaryInfant"/>
                        </a:rPr>
                        <a:t>-what happens if I don't eat healthily?</a:t>
                      </a:r>
                    </a:p>
                    <a:p>
                      <a:pPr lvl="0" algn="l">
                        <a:lnSpc>
                          <a:spcPct val="100000"/>
                        </a:lnSpc>
                        <a:spcBef>
                          <a:spcPts val="0"/>
                        </a:spcBef>
                        <a:spcAft>
                          <a:spcPts val="0"/>
                        </a:spcAft>
                        <a:buNone/>
                      </a:pPr>
                      <a:r>
                        <a:rPr lang="en-GB" sz="1100" b="1" i="0" u="none" strike="noStrike" kern="1200" cap="none" spc="0" normalizeH="0" baseline="0" noProof="0" dirty="0">
                          <a:ln>
                            <a:noFill/>
                          </a:ln>
                          <a:solidFill>
                            <a:prstClr val="black"/>
                          </a:solidFill>
                          <a:effectLst/>
                          <a:uLnTx/>
                          <a:uFillTx/>
                          <a:latin typeface="SassoonPrimaryInfant"/>
                        </a:rPr>
                        <a:t>Our families:</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mn-ea"/>
                          <a:cs typeface="+mn-cs"/>
                        </a:rPr>
                        <a:t>-What is a family?</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mn-ea"/>
                          <a:cs typeface="+mn-cs"/>
                        </a:rPr>
                        <a:t>-Who is who? (teachers)</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mn-ea"/>
                          <a:cs typeface="+mn-cs"/>
                        </a:rPr>
                        <a:t>-Are all families the same?</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mn-ea"/>
                          <a:cs typeface="+mn-cs"/>
                        </a:rPr>
                        <a:t>-Families from other cultures.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our class rules</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how to control my impulses at school / how to calm own</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how to be a good friend</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how to treat our environment</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how to stay healthy</a:t>
                      </a:r>
                    </a:p>
                    <a:p>
                      <a:pPr marL="0" marR="0" lvl="0" indent="0" algn="l">
                        <a:lnSpc>
                          <a:spcPct val="100000"/>
                        </a:lnSpc>
                        <a:spcBef>
                          <a:spcPts val="0"/>
                        </a:spcBef>
                        <a:spcAft>
                          <a:spcPts val="0"/>
                        </a:spcAft>
                        <a:buClrTx/>
                        <a:buSzTx/>
                        <a:buFontTx/>
                        <a:buNone/>
                      </a:pPr>
                      <a:r>
                        <a:rPr lang="en-GB" sz="1100" b="0" i="0" u="none" strike="noStrike" kern="1200" cap="none" spc="0" normalizeH="0" baseline="0" noProof="0" dirty="0">
                          <a:ln>
                            <a:noFill/>
                          </a:ln>
                          <a:solidFill>
                            <a:prstClr val="black"/>
                          </a:solidFill>
                          <a:effectLst/>
                          <a:uLnTx/>
                          <a:uFillTx/>
                          <a:latin typeface="SassoonPrimaryInfant"/>
                          <a:ea typeface="Calibri"/>
                          <a:cs typeface="Times New Roman"/>
                        </a:rPr>
                        <a:t>Know and understand that not all families are the same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l">
                        <a:lnSpc>
                          <a:spcPct val="100000"/>
                        </a:lnSpc>
                        <a:spcBef>
                          <a:spcPts val="0"/>
                        </a:spcBef>
                        <a:spcAft>
                          <a:spcPts val="0"/>
                        </a:spcAft>
                        <a:buNone/>
                      </a:pPr>
                      <a:r>
                        <a:rPr lang="en-US" sz="1000" b="0" i="0" u="none" strike="noStrike" kern="1200" cap="none" spc="0" normalizeH="0" baseline="0" noProof="0" dirty="0">
                          <a:ln>
                            <a:noFill/>
                          </a:ln>
                          <a:solidFill>
                            <a:srgbClr val="000000"/>
                          </a:solidFill>
                          <a:effectLst/>
                          <a:uLnTx/>
                          <a:uFillTx/>
                          <a:latin typeface="SassoonPrimaryInfant"/>
                          <a:ea typeface="Calibri"/>
                          <a:cs typeface="Times New Roman"/>
                        </a:rPr>
                        <a:t>Discuss and explain healthy and un healthy life choices linked to food and safety at school</a:t>
                      </a:r>
                    </a:p>
                    <a:p>
                      <a:pPr marL="0" marR="0" lvl="0" indent="0" algn="l">
                        <a:lnSpc>
                          <a:spcPct val="100000"/>
                        </a:lnSpc>
                        <a:spcBef>
                          <a:spcPts val="0"/>
                        </a:spcBef>
                        <a:spcAft>
                          <a:spcPts val="0"/>
                        </a:spcAft>
                        <a:buNone/>
                      </a:pPr>
                      <a:endParaRPr lang="en-US" sz="1000" b="0" i="0" u="none" strike="noStrike" kern="1200" cap="none" spc="0" normalizeH="0" baseline="0" noProof="0" dirty="0">
                        <a:ln>
                          <a:noFill/>
                        </a:ln>
                        <a:solidFill>
                          <a:srgbClr val="000000"/>
                        </a:solidFill>
                        <a:effectLst/>
                        <a:uLnTx/>
                        <a:uFillTx/>
                        <a:latin typeface="SassoonPrimaryInfant"/>
                        <a:ea typeface="Calibri"/>
                        <a:cs typeface="Times New Roman"/>
                      </a:endParaRPr>
                    </a:p>
                    <a:p>
                      <a:pPr marL="0" marR="0" lvl="0" indent="0" algn="l">
                        <a:lnSpc>
                          <a:spcPct val="100000"/>
                        </a:lnSpc>
                        <a:spcBef>
                          <a:spcPts val="0"/>
                        </a:spcBef>
                        <a:spcAft>
                          <a:spcPts val="0"/>
                        </a:spcAft>
                        <a:buNone/>
                      </a:pPr>
                      <a:r>
                        <a:rPr lang="en-US" sz="1000" b="0" i="0" u="none" strike="noStrike" kern="1200" cap="none" spc="0" normalizeH="0" baseline="0" noProof="0" dirty="0">
                          <a:ln>
                            <a:noFill/>
                          </a:ln>
                          <a:solidFill>
                            <a:srgbClr val="000000"/>
                          </a:solidFill>
                          <a:effectLst/>
                          <a:uLnTx/>
                          <a:uFillTx/>
                          <a:latin typeface="SassoonPrimaryInfant"/>
                          <a:ea typeface="Calibri"/>
                          <a:cs typeface="Times New Roman"/>
                        </a:rPr>
                        <a:t>Explore the world around them (including the school learning environment), making observations and adapting </a:t>
                      </a:r>
                      <a:r>
                        <a:rPr lang="en-US" sz="1000" b="0" i="0" u="none" strike="noStrike" kern="1200" cap="none" spc="0" normalizeH="0" baseline="0" noProof="0" dirty="0" err="1">
                          <a:ln>
                            <a:noFill/>
                          </a:ln>
                          <a:solidFill>
                            <a:srgbClr val="000000"/>
                          </a:solidFill>
                          <a:effectLst/>
                          <a:uLnTx/>
                          <a:uFillTx/>
                          <a:latin typeface="SassoonPrimaryInfant"/>
                          <a:ea typeface="Calibri"/>
                          <a:cs typeface="Times New Roman"/>
                        </a:rPr>
                        <a:t>behaviour</a:t>
                      </a:r>
                      <a:r>
                        <a:rPr lang="en-US" sz="1000" b="0" i="0" u="none" strike="noStrike" kern="1200" cap="none" spc="0" normalizeH="0" baseline="0" noProof="0" dirty="0">
                          <a:ln>
                            <a:noFill/>
                          </a:ln>
                          <a:solidFill>
                            <a:srgbClr val="000000"/>
                          </a:solidFill>
                          <a:effectLst/>
                          <a:uLnTx/>
                          <a:uFillTx/>
                          <a:latin typeface="SassoonPrimaryInfant"/>
                          <a:ea typeface="Calibri"/>
                          <a:cs typeface="Times New Roman"/>
                        </a:rPr>
                        <a:t> accordingly</a:t>
                      </a:r>
                    </a:p>
                    <a:p>
                      <a:pPr marL="0" marR="0" lvl="0" indent="0" algn="l">
                        <a:lnSpc>
                          <a:spcPct val="100000"/>
                        </a:lnSpc>
                        <a:spcBef>
                          <a:spcPts val="0"/>
                        </a:spcBef>
                        <a:spcAft>
                          <a:spcPts val="0"/>
                        </a:spcAft>
                        <a:buNone/>
                      </a:pPr>
                      <a:endParaRPr lang="en-US" sz="1000" b="0" i="0" u="none" strike="noStrike" kern="1200" cap="none" spc="0" normalizeH="0" baseline="0" noProof="0" dirty="0">
                        <a:ln>
                          <a:noFill/>
                        </a:ln>
                        <a:solidFill>
                          <a:srgbClr val="000000"/>
                        </a:solidFill>
                        <a:effectLst/>
                        <a:uLnTx/>
                        <a:uFillTx/>
                        <a:latin typeface="SassoonPrimaryInfant"/>
                        <a:ea typeface="Calibri"/>
                        <a:cs typeface="Times New Roman"/>
                      </a:endParaRPr>
                    </a:p>
                    <a:p>
                      <a:pPr marL="0" marR="0" lvl="0" indent="0" algn="l">
                        <a:lnSpc>
                          <a:spcPct val="100000"/>
                        </a:lnSpc>
                        <a:spcBef>
                          <a:spcPts val="0"/>
                        </a:spcBef>
                        <a:spcAft>
                          <a:spcPts val="0"/>
                        </a:spcAft>
                        <a:buNone/>
                      </a:pPr>
                      <a:r>
                        <a:rPr lang="en-US" sz="1000" b="0" i="0" u="none" strike="noStrike" kern="1200" cap="none" spc="0" normalizeH="0" baseline="0" noProof="0" dirty="0">
                          <a:ln>
                            <a:noFill/>
                          </a:ln>
                          <a:solidFill>
                            <a:srgbClr val="000000"/>
                          </a:solidFill>
                          <a:effectLst/>
                          <a:uLnTx/>
                          <a:uFillTx/>
                          <a:latin typeface="SassoonPrimaryInfant"/>
                          <a:ea typeface="Calibri"/>
                          <a:cs typeface="Times New Roman"/>
                        </a:rPr>
                        <a:t>Explore similarities and differences between our school and contrasting schools/ environments, drawing on their experiences and what has been read in class; </a:t>
                      </a:r>
                      <a:endParaRPr kumimoji="0" lang="en-US" dirty="0"/>
                    </a:p>
                    <a:p>
                      <a:pPr marL="0" marR="0" lvl="0" indent="0" algn="l">
                        <a:lnSpc>
                          <a:spcPct val="100000"/>
                        </a:lnSpc>
                        <a:spcBef>
                          <a:spcPts val="0"/>
                        </a:spcBef>
                        <a:spcAft>
                          <a:spcPts val="0"/>
                        </a:spcAft>
                        <a:buNone/>
                      </a:pPr>
                      <a:endParaRPr lang="en-US" sz="1000" b="0" i="0" u="none" strike="noStrike" kern="1200" cap="none" spc="0" normalizeH="0" baseline="0" noProof="0" dirty="0">
                        <a:ln>
                          <a:noFill/>
                        </a:ln>
                        <a:solidFill>
                          <a:srgbClr val="000000"/>
                        </a:solidFill>
                        <a:effectLst/>
                        <a:uLnTx/>
                        <a:uFillTx/>
                        <a:latin typeface="SassoonPrimaryInfant"/>
                        <a:ea typeface="Calibri"/>
                        <a:cs typeface="Times New Roman"/>
                      </a:endParaRPr>
                    </a:p>
                    <a:p>
                      <a:pPr marL="0" marR="0" lvl="0" indent="0" algn="l">
                        <a:lnSpc>
                          <a:spcPct val="100000"/>
                        </a:lnSpc>
                        <a:spcBef>
                          <a:spcPts val="0"/>
                        </a:spcBef>
                        <a:spcAft>
                          <a:spcPts val="0"/>
                        </a:spcAft>
                        <a:buNone/>
                      </a:pPr>
                      <a:r>
                        <a:rPr lang="en-US" sz="1000" b="0" i="0" u="none" strike="noStrike" kern="1200" cap="none" spc="0" normalizeH="0" baseline="0" noProof="0" dirty="0">
                          <a:ln>
                            <a:noFill/>
                          </a:ln>
                          <a:solidFill>
                            <a:srgbClr val="000000"/>
                          </a:solidFill>
                          <a:effectLst/>
                          <a:uLnTx/>
                          <a:uFillTx/>
                          <a:latin typeface="SassoonPrimaryInfant"/>
                          <a:ea typeface="Calibri"/>
                          <a:cs typeface="Times New Roman"/>
                        </a:rPr>
                        <a:t>Discuss and show understanding for different family units (from our culture and other cultures</a:t>
                      </a: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rtl="0">
                        <a:lnSpc>
                          <a:spcPct val="100000"/>
                        </a:lnSpc>
                        <a:spcBef>
                          <a:spcPts val="0"/>
                        </a:spcBef>
                        <a:spcAft>
                          <a:spcPts val="0"/>
                        </a:spcAft>
                        <a:buClrTx/>
                        <a:buSzTx/>
                        <a:buFontTx/>
                        <a:buNone/>
                      </a:pPr>
                      <a:endParaRPr lang="en-GB" sz="1000" b="0" i="0" u="none" strike="noStrike" kern="1200" cap="none" spc="0" normalizeH="0" baseline="0" noProof="0" dirty="0">
                        <a:ln>
                          <a:noFill/>
                        </a:ln>
                        <a:solidFill>
                          <a:prstClr val="black"/>
                        </a:solidFill>
                        <a:effectLst/>
                        <a:uLnTx/>
                        <a:uFillTx/>
                        <a:latin typeface="SassoonPrimaryInfant"/>
                        <a:ea typeface="Calibri"/>
                        <a:cs typeface="Times New Roman"/>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assoonPrimaryInfant"/>
                        </a:rPr>
                        <a:t>Feelings:</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Happy, sad, worried, angry</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Friends</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Rules</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Kindness</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Sharing</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Listening</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Caring</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Calm</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Healthy</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Safe</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Safety</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Past / long time ago</a:t>
                      </a:r>
                    </a:p>
                    <a:p>
                      <a:pPr marL="0" marR="0" lvl="0" indent="0" algn="l">
                        <a:lnSpc>
                          <a:spcPct val="100000"/>
                        </a:lnSpc>
                        <a:spcBef>
                          <a:spcPts val="0"/>
                        </a:spcBef>
                        <a:spcAft>
                          <a:spcPts val="0"/>
                        </a:spcAft>
                        <a:buClrTx/>
                        <a:buSzTx/>
                        <a:buFontTx/>
                        <a:buNone/>
                      </a:pPr>
                      <a:r>
                        <a:rPr lang="en-GB" sz="1100">
                          <a:solidFill>
                            <a:schemeClr val="tx1"/>
                          </a:solidFill>
                          <a:latin typeface="SassoonPrimaryInfant"/>
                        </a:rPr>
                        <a:t>Family</a:t>
                      </a:r>
                    </a:p>
                    <a:p>
                      <a:pPr marL="0" marR="0" lvl="0" indent="0" algn="l" rtl="0">
                        <a:lnSpc>
                          <a:spcPct val="100000"/>
                        </a:lnSpc>
                        <a:spcBef>
                          <a:spcPts val="0"/>
                        </a:spcBef>
                        <a:spcAft>
                          <a:spcPts val="0"/>
                        </a:spcAft>
                        <a:buClrTx/>
                        <a:buSzTx/>
                        <a:buFontTx/>
                        <a:buNone/>
                      </a:pPr>
                      <a:endParaRPr lang="en-US" sz="1000" b="1" i="0" u="sng" strike="noStrike" kern="1200" cap="none" spc="0" normalizeH="0" baseline="0" noProof="0">
                        <a:ln>
                          <a:noFill/>
                        </a:ln>
                        <a:solidFill>
                          <a:prstClr val="black"/>
                        </a:solidFill>
                        <a:effectLst/>
                        <a:uLnTx/>
                        <a:uFillTx/>
                        <a:latin typeface="SassoonPrimaryInfan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57311">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sng" strike="noStrike" kern="1200" cap="none" spc="0" normalizeH="0" baseline="0" noProof="0" dirty="0">
                          <a:ln>
                            <a:noFill/>
                          </a:ln>
                          <a:solidFill>
                            <a:prstClr val="black"/>
                          </a:solidFill>
                          <a:effectLst/>
                          <a:uLnTx/>
                          <a:uFillTx/>
                          <a:latin typeface="SassoonPrimaryInfant" pitchFamily="2" charset="0"/>
                          <a:ea typeface="Calibri"/>
                          <a:cs typeface="Times New Roman"/>
                        </a:rPr>
                        <a:t>Oracy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Through our PSHE curriculum, pupils have opportunities to develop their oracy skills by:</a:t>
                      </a:r>
                    </a:p>
                    <a:p>
                      <a:pPr marL="0" marR="0" lvl="0" indent="0" algn="l">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SassoonPrimaryInfant"/>
                          <a:ea typeface="Calibri"/>
                          <a:cs typeface="Times New Roman"/>
                        </a:rPr>
                        <a:t>Circle time</a:t>
                      </a:r>
                    </a:p>
                    <a:p>
                      <a:pPr marL="0" marR="0" lvl="0" indent="0" algn="l">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SassoonPrimaryInfant"/>
                          <a:ea typeface="Calibri"/>
                          <a:cs typeface="Times New Roman"/>
                        </a:rPr>
                        <a:t>Talk partner</a:t>
                      </a:r>
                      <a:endParaRPr kumimoji="0" lang="en-GB" sz="1200" b="0" i="0" u="none" strike="noStrike" kern="1200" cap="none" spc="0" normalizeH="0" baseline="0" noProof="0" dirty="0">
                        <a:ln>
                          <a:noFill/>
                        </a:ln>
                        <a:solidFill>
                          <a:prstClr val="black"/>
                        </a:solidFill>
                        <a:effectLst/>
                        <a:uLnTx/>
                        <a:uFillTx/>
                        <a:latin typeface="SassoonPrimaryInfant"/>
                        <a:ea typeface="Calibri"/>
                        <a:cs typeface="Times New Roman"/>
                      </a:endParaRPr>
                    </a:p>
                    <a:p>
                      <a:pPr marL="0" marR="0" lvl="0" indent="0" algn="l">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SassoonPrimaryInfant"/>
                          <a:ea typeface="Calibri"/>
                          <a:cs typeface="Times New Roman"/>
                        </a:rPr>
                        <a:t>Class discussions</a:t>
                      </a:r>
                    </a:p>
                    <a:p>
                      <a:pPr marL="0" marR="0" lvl="0" indent="0" algn="l">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SassoonPrimaryInfant"/>
                          <a:ea typeface="Calibri"/>
                          <a:cs typeface="Times New Roman"/>
                        </a:rPr>
                        <a:t>Quality interactions with teachers.</a:t>
                      </a:r>
                    </a:p>
                    <a:p>
                      <a:pPr marL="0" marR="0" lvl="0" indent="0" algn="l" rtl="0" eaLnBrk="1" fontAlgn="auto" latinLnBrk="0" hangingPunct="1">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SassoonPrimaryInfant"/>
                          <a:ea typeface="Calibri"/>
                          <a:cs typeface="Times New Roman"/>
                        </a:rPr>
                        <a:t>Through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63877541"/>
                  </a:ext>
                </a:extLst>
              </a:tr>
            </a:tbl>
          </a:graphicData>
        </a:graphic>
      </p:graphicFrame>
    </p:spTree>
    <p:extLst>
      <p:ext uri="{BB962C8B-B14F-4D97-AF65-F5344CB8AC3E}">
        <p14:creationId xmlns:p14="http://schemas.microsoft.com/office/powerpoint/2010/main" val="3510752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79EAF52-3309-1D4D-A8A1-A59B623ACEC1}"/>
              </a:ext>
            </a:extLst>
          </p:cNvPr>
          <p:cNvGraphicFramePr>
            <a:graphicFrameLocks noGrp="1"/>
          </p:cNvGraphicFramePr>
          <p:nvPr>
            <p:extLst>
              <p:ext uri="{D42A27DB-BD31-4B8C-83A1-F6EECF244321}">
                <p14:modId xmlns:p14="http://schemas.microsoft.com/office/powerpoint/2010/main" val="2223775428"/>
              </p:ext>
            </p:extLst>
          </p:nvPr>
        </p:nvGraphicFramePr>
        <p:xfrm>
          <a:off x="172984" y="145582"/>
          <a:ext cx="9607120" cy="6270208"/>
        </p:xfrm>
        <a:graphic>
          <a:graphicData uri="http://schemas.openxmlformats.org/drawingml/2006/table">
            <a:tbl>
              <a:tblPr/>
              <a:tblGrid>
                <a:gridCol w="4803560">
                  <a:extLst>
                    <a:ext uri="{9D8B030D-6E8A-4147-A177-3AD203B41FA5}">
                      <a16:colId xmlns:a16="http://schemas.microsoft.com/office/drawing/2014/main" val="2444022515"/>
                    </a:ext>
                  </a:extLst>
                </a:gridCol>
                <a:gridCol w="4803560">
                  <a:extLst>
                    <a:ext uri="{9D8B030D-6E8A-4147-A177-3AD203B41FA5}">
                      <a16:colId xmlns:a16="http://schemas.microsoft.com/office/drawing/2014/main" val="519055442"/>
                    </a:ext>
                  </a:extLst>
                </a:gridCol>
              </a:tblGrid>
              <a:tr h="486807">
                <a:tc gridSpan="2">
                  <a:txBody>
                    <a:bodyPr/>
                    <a:lstStyle/>
                    <a:p>
                      <a:pPr algn="ctr" fontAlgn="base"/>
                      <a:r>
                        <a:rPr lang="en-GB" sz="2200" b="0" i="0" dirty="0">
                          <a:solidFill>
                            <a:srgbClr val="000000"/>
                          </a:solidFill>
                          <a:effectLst/>
                          <a:latin typeface="SassoonCRInfant" panose="02010503020300020003" pitchFamily="2" charset="77"/>
                        </a:rPr>
                        <a:t>SEND adaptations​ (EYFS)</a:t>
                      </a:r>
                      <a:endParaRPr lang="en-GB" sz="1200" b="0" i="0" dirty="0">
                        <a:solidFill>
                          <a:srgbClr val="000000"/>
                        </a:solidFill>
                        <a:effectLst/>
                      </a:endParaRPr>
                    </a:p>
                  </a:txBody>
                  <a:tcPr marL="62741" marR="62741" marT="31370" marB="3137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61636338"/>
                  </a:ext>
                </a:extLst>
              </a:tr>
              <a:tr h="5783401">
                <a:tc>
                  <a:txBody>
                    <a:bodyPr/>
                    <a:lstStyle/>
                    <a:p>
                      <a:r>
                        <a:rPr lang="en-US" sz="1200" b="1" u="sng" dirty="0">
                          <a:latin typeface="SassoonPrimaryInfant" pitchFamily="2" charset="0"/>
                        </a:rPr>
                        <a:t>Healthy Eating</a:t>
                      </a:r>
                    </a:p>
                    <a:p>
                      <a:r>
                        <a:rPr lang="en-US" sz="1000" b="1" u="sng" dirty="0">
                          <a:latin typeface="SassoonPrimaryInfant" pitchFamily="2" charset="0"/>
                        </a:rPr>
                        <a:t>Likes and dislikes</a:t>
                      </a:r>
                    </a:p>
                    <a:p>
                      <a:r>
                        <a:rPr lang="en-US" sz="1000" dirty="0">
                          <a:latin typeface="SassoonPrimaryInfant" pitchFamily="2" charset="0"/>
                        </a:rPr>
                        <a:t>• Use real objects or sensory trays (smell, touch, look) to explore foods.</a:t>
                      </a:r>
                    </a:p>
                    <a:p>
                      <a:r>
                        <a:rPr lang="en-US" sz="1000" dirty="0">
                          <a:latin typeface="SassoonPrimaryInfant" pitchFamily="2" charset="0"/>
                        </a:rPr>
                        <a:t>• Provide visual choice boards/Widget (e.g., happy/sad face next to foods).</a:t>
                      </a:r>
                    </a:p>
                    <a:p>
                      <a:r>
                        <a:rPr lang="en-US" sz="1000" dirty="0">
                          <a:latin typeface="SassoonPrimaryInfant" pitchFamily="2" charset="0"/>
                        </a:rPr>
                        <a:t>• Use simple Makaton signs for “like”, “don’t like”, “more”, “finished”.</a:t>
                      </a:r>
                    </a:p>
                    <a:p>
                      <a:r>
                        <a:rPr lang="en-US" sz="1000" dirty="0">
                          <a:latin typeface="SassoonPrimaryInfant" pitchFamily="2" charset="0"/>
                        </a:rPr>
                        <a:t>• Offer pre‑teaching with 1:1 adult for pupils who need extra processing time.</a:t>
                      </a:r>
                    </a:p>
                    <a:p>
                      <a:r>
                        <a:rPr lang="en-US" sz="1000" dirty="0">
                          <a:latin typeface="SassoonPrimaryInfant" pitchFamily="2" charset="0"/>
                        </a:rPr>
                        <a:t>• Use photos instead of drawings for pupils who need concrete visuals.</a:t>
                      </a:r>
                    </a:p>
                    <a:p>
                      <a:r>
                        <a:rPr lang="en-US" sz="1000" dirty="0">
                          <a:latin typeface="SassoonPrimaryInfant" pitchFamily="2" charset="0"/>
                        </a:rPr>
                        <a:t>• Allow non‑verbal responses (pointing, choosing, matching).</a:t>
                      </a:r>
                    </a:p>
                    <a:p>
                      <a:r>
                        <a:rPr lang="en-US" sz="1000" b="1" u="sng" dirty="0">
                          <a:latin typeface="SassoonPrimaryInfant" pitchFamily="2" charset="0"/>
                        </a:rPr>
                        <a:t>What is healthy eating?</a:t>
                      </a:r>
                    </a:p>
                    <a:p>
                      <a:r>
                        <a:rPr lang="en-US" sz="1000" dirty="0">
                          <a:latin typeface="SassoonPrimaryInfant" pitchFamily="2" charset="0"/>
                        </a:rPr>
                        <a:t>• Use simple sorting tasks: “healthy / not healthy” with pictures or objects.</a:t>
                      </a:r>
                    </a:p>
                    <a:p>
                      <a:r>
                        <a:rPr lang="en-US" sz="1000" dirty="0">
                          <a:latin typeface="SassoonPrimaryInfant" pitchFamily="2" charset="0"/>
                        </a:rPr>
                        <a:t>• Provide a reduced number of choices for pupils with cognitive load difficulties.</a:t>
                      </a:r>
                    </a:p>
                    <a:p>
                      <a:r>
                        <a:rPr lang="en-US" sz="1000" dirty="0">
                          <a:latin typeface="SassoonPrimaryInfant" pitchFamily="2" charset="0"/>
                        </a:rPr>
                        <a:t>• Use repetition and consistent language (“Healthy food helps our bodies grow”).</a:t>
                      </a:r>
                    </a:p>
                    <a:p>
                      <a:r>
                        <a:rPr lang="en-US" sz="1000" dirty="0">
                          <a:latin typeface="SassoonPrimaryInfant" pitchFamily="2" charset="0"/>
                        </a:rPr>
                        <a:t>• Provide a visual “healthy plate” with </a:t>
                      </a:r>
                      <a:r>
                        <a:rPr lang="en-US" sz="1000" dirty="0" err="1">
                          <a:latin typeface="SassoonPrimaryInfant" pitchFamily="2" charset="0"/>
                        </a:rPr>
                        <a:t>colour</a:t>
                      </a:r>
                      <a:r>
                        <a:rPr lang="en-US" sz="1000" dirty="0">
                          <a:latin typeface="SassoonPrimaryInfant" pitchFamily="2" charset="0"/>
                        </a:rPr>
                        <a:t>‑coded sections.</a:t>
                      </a:r>
                    </a:p>
                    <a:p>
                      <a:r>
                        <a:rPr lang="en-US" sz="1000" dirty="0">
                          <a:latin typeface="SassoonPrimaryInfant" pitchFamily="2" charset="0"/>
                        </a:rPr>
                        <a:t>• Use role‑play with toy food for pupils who learn through play.</a:t>
                      </a:r>
                    </a:p>
                    <a:p>
                      <a:r>
                        <a:rPr lang="en-US" sz="1000" b="1" u="sng" dirty="0">
                          <a:latin typeface="SassoonPrimaryInfant" pitchFamily="2" charset="0"/>
                        </a:rPr>
                        <a:t>Fruit and vegetables</a:t>
                      </a:r>
                    </a:p>
                    <a:p>
                      <a:r>
                        <a:rPr lang="en-US" sz="1000" dirty="0">
                          <a:latin typeface="SassoonPrimaryInfant" pitchFamily="2" charset="0"/>
                        </a:rPr>
                        <a:t>• Use real fruit/veg for sensory exploration (touch, smell, </a:t>
                      </a:r>
                      <a:r>
                        <a:rPr lang="en-US" sz="1000" dirty="0" err="1">
                          <a:latin typeface="SassoonPrimaryInfant" pitchFamily="2" charset="0"/>
                        </a:rPr>
                        <a:t>colour</a:t>
                      </a:r>
                      <a:r>
                        <a:rPr lang="en-US" sz="1000" dirty="0">
                          <a:latin typeface="SassoonPrimaryInfant" pitchFamily="2" charset="0"/>
                        </a:rPr>
                        <a:t>).</a:t>
                      </a:r>
                    </a:p>
                    <a:p>
                      <a:r>
                        <a:rPr lang="en-US" sz="1000" dirty="0">
                          <a:latin typeface="SassoonPrimaryInfant" pitchFamily="2" charset="0"/>
                        </a:rPr>
                        <a:t>• Provide matching activities (photo → real object).</a:t>
                      </a:r>
                    </a:p>
                    <a:p>
                      <a:r>
                        <a:rPr lang="en-US" sz="1000" dirty="0">
                          <a:latin typeface="SassoonPrimaryInfant" pitchFamily="2" charset="0"/>
                        </a:rPr>
                        <a:t>• Use simple songs or repetitive stories about fruit/veg.</a:t>
                      </a:r>
                    </a:p>
                    <a:p>
                      <a:r>
                        <a:rPr lang="en-US" sz="1000" dirty="0">
                          <a:latin typeface="SassoonPrimaryInfant" pitchFamily="2" charset="0"/>
                        </a:rPr>
                        <a:t>• Offer tactile alternatives for sensory‑avoidant pupils (plastic models).</a:t>
                      </a:r>
                    </a:p>
                    <a:p>
                      <a:r>
                        <a:rPr lang="en-US" sz="1000" dirty="0">
                          <a:latin typeface="SassoonPrimaryInfant" pitchFamily="2" charset="0"/>
                        </a:rPr>
                        <a:t>• Use sequencing cards for “wash → cut → eat” to support understanding.</a:t>
                      </a:r>
                    </a:p>
                    <a:p>
                      <a:r>
                        <a:rPr lang="en-US" sz="1000" b="1" u="sng" dirty="0">
                          <a:latin typeface="SassoonPrimaryInfant" pitchFamily="2" charset="0"/>
                        </a:rPr>
                        <a:t>Where does it come from?</a:t>
                      </a:r>
                    </a:p>
                    <a:p>
                      <a:r>
                        <a:rPr lang="en-US" sz="1000" dirty="0">
                          <a:latin typeface="SassoonPrimaryInfant" pitchFamily="2" charset="0"/>
                        </a:rPr>
                        <a:t>• Use simple farm‑to‑table picture sequences.</a:t>
                      </a:r>
                    </a:p>
                    <a:p>
                      <a:r>
                        <a:rPr lang="en-US" sz="1000" dirty="0">
                          <a:latin typeface="SassoonPrimaryInfant" pitchFamily="2" charset="0"/>
                        </a:rPr>
                        <a:t>• Provide toy animals, tractors, and farm sets for hands‑on learning.</a:t>
                      </a:r>
                    </a:p>
                    <a:p>
                      <a:r>
                        <a:rPr lang="en-US" sz="1000" dirty="0">
                          <a:latin typeface="SassoonPrimaryInfant" pitchFamily="2" charset="0"/>
                        </a:rPr>
                        <a:t>• Use short videos with subtitles and narration.</a:t>
                      </a:r>
                    </a:p>
                    <a:p>
                      <a:r>
                        <a:rPr lang="en-US" sz="1000" dirty="0">
                          <a:latin typeface="SassoonPrimaryInfant" pitchFamily="2" charset="0"/>
                        </a:rPr>
                        <a:t>• Use “first–then” boards for pupils who need structure.</a:t>
                      </a:r>
                    </a:p>
                    <a:p>
                      <a:r>
                        <a:rPr lang="en-US" sz="1000" dirty="0">
                          <a:latin typeface="SassoonPrimaryInfant" pitchFamily="2" charset="0"/>
                        </a:rPr>
                        <a:t>• Provide simplified maps or photos of farms, orchards, shops.</a:t>
                      </a:r>
                    </a:p>
                    <a:p>
                      <a:r>
                        <a:rPr lang="en-US" sz="1000" b="1" u="sng" dirty="0">
                          <a:latin typeface="SassoonPrimaryInfant" pitchFamily="2" charset="0"/>
                        </a:rPr>
                        <a:t>What happens if I don’t eat healthily?</a:t>
                      </a:r>
                    </a:p>
                    <a:p>
                      <a:r>
                        <a:rPr lang="en-US" sz="1000" dirty="0">
                          <a:latin typeface="SassoonPrimaryInfant" pitchFamily="2" charset="0"/>
                        </a:rPr>
                        <a:t>• Use simple cause‑and‑effect visuals (e.g., “too much sugar → tooth hurts”).</a:t>
                      </a:r>
                    </a:p>
                    <a:p>
                      <a:r>
                        <a:rPr lang="en-US" sz="1000" dirty="0">
                          <a:latin typeface="SassoonPrimaryInfant" pitchFamily="2" charset="0"/>
                        </a:rPr>
                        <a:t>• Use puppets to model scenarios instead of abstract explanations.</a:t>
                      </a:r>
                    </a:p>
                    <a:p>
                      <a:r>
                        <a:rPr lang="en-US" sz="1000" dirty="0">
                          <a:latin typeface="SassoonPrimaryInfant" pitchFamily="2" charset="0"/>
                        </a:rPr>
                        <a:t>• Keep language concrete (“Healthy food gives us energy to play”).</a:t>
                      </a:r>
                    </a:p>
                    <a:p>
                      <a:r>
                        <a:rPr lang="en-US" sz="1000" dirty="0">
                          <a:latin typeface="SassoonPrimaryInfant" pitchFamily="2" charset="0"/>
                        </a:rPr>
                        <a:t>• Provide emotion symbols to show how the body feels (tired, sad, poorly).</a:t>
                      </a:r>
                    </a:p>
                    <a:p>
                      <a:r>
                        <a:rPr lang="en-US" sz="1000" dirty="0">
                          <a:latin typeface="SassoonPrimaryInfant" pitchFamily="2" charset="0"/>
                        </a:rPr>
                        <a:t>• Use short, positive phrasing rather than warnings (avoid fear‑based teaching).</a:t>
                      </a:r>
                    </a:p>
                    <a:p>
                      <a:endParaRPr lang="en-GB" sz="1000" dirty="0">
                        <a:latin typeface="SassoonPrimaryInfant" pitchFamily="2" charset="0"/>
                      </a:endParaRPr>
                    </a:p>
                  </a:txBody>
                  <a:tcPr marL="62741" marR="62741" marT="31370" marB="3137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fontAlgn="base"/>
                      <a:r>
                        <a:rPr lang="en-US" sz="1200" b="1" i="0" u="sng" dirty="0">
                          <a:solidFill>
                            <a:srgbClr val="000000"/>
                          </a:solidFill>
                          <a:effectLst/>
                          <a:latin typeface="SassoonPrimaryInfant" pitchFamily="2" charset="0"/>
                        </a:rPr>
                        <a:t>Our Families</a:t>
                      </a:r>
                    </a:p>
                    <a:p>
                      <a:pPr algn="l" fontAlgn="base"/>
                      <a:r>
                        <a:rPr lang="en-US" sz="1000" b="1" i="0" u="sng" dirty="0">
                          <a:solidFill>
                            <a:srgbClr val="000000"/>
                          </a:solidFill>
                          <a:effectLst/>
                          <a:latin typeface="SassoonPrimaryInfant" pitchFamily="2" charset="0"/>
                        </a:rPr>
                        <a:t>What is a family?</a:t>
                      </a:r>
                    </a:p>
                    <a:p>
                      <a:pPr algn="l" fontAlgn="base"/>
                      <a:r>
                        <a:rPr lang="en-US" sz="1000" b="0" i="0" dirty="0">
                          <a:solidFill>
                            <a:srgbClr val="000000"/>
                          </a:solidFill>
                          <a:effectLst/>
                          <a:latin typeface="SassoonPrimaryInfant" pitchFamily="2" charset="0"/>
                        </a:rPr>
                        <a:t>• Use photos of different family types (single parent, two mums, grandparents).</a:t>
                      </a:r>
                    </a:p>
                    <a:p>
                      <a:pPr algn="l" fontAlgn="base"/>
                      <a:r>
                        <a:rPr lang="en-US" sz="1000" b="0" i="0" dirty="0">
                          <a:solidFill>
                            <a:srgbClr val="000000"/>
                          </a:solidFill>
                          <a:effectLst/>
                          <a:latin typeface="SassoonPrimaryInfant" pitchFamily="2" charset="0"/>
                        </a:rPr>
                        <a:t>• Provide simple definitions supported by visuals (“A family is people who care for you”).</a:t>
                      </a:r>
                    </a:p>
                    <a:p>
                      <a:pPr algn="l" fontAlgn="base"/>
                      <a:r>
                        <a:rPr lang="en-US" sz="1000" b="0" i="0" dirty="0">
                          <a:solidFill>
                            <a:srgbClr val="000000"/>
                          </a:solidFill>
                          <a:effectLst/>
                          <a:latin typeface="SassoonPrimaryInfant" pitchFamily="2" charset="0"/>
                        </a:rPr>
                        <a:t>• Use dolls or small‑world figures to build different family groups.</a:t>
                      </a:r>
                    </a:p>
                    <a:p>
                      <a:pPr algn="l" fontAlgn="base"/>
                      <a:r>
                        <a:rPr lang="en-US" sz="1000" b="0" i="0" dirty="0">
                          <a:solidFill>
                            <a:srgbClr val="000000"/>
                          </a:solidFill>
                          <a:effectLst/>
                          <a:latin typeface="SassoonPrimaryInfant" pitchFamily="2" charset="0"/>
                        </a:rPr>
                        <a:t>• Offer matching tasks (child → family).</a:t>
                      </a:r>
                    </a:p>
                    <a:p>
                      <a:pPr algn="l" fontAlgn="base"/>
                      <a:r>
                        <a:rPr lang="en-US" sz="1000" b="1" i="0" u="sng" dirty="0">
                          <a:solidFill>
                            <a:srgbClr val="000000"/>
                          </a:solidFill>
                          <a:effectLst/>
                          <a:latin typeface="SassoonPrimaryInfant" pitchFamily="2" charset="0"/>
                        </a:rPr>
                        <a:t>Who is who? (teachers)</a:t>
                      </a:r>
                    </a:p>
                    <a:p>
                      <a:pPr algn="l" fontAlgn="base"/>
                      <a:r>
                        <a:rPr lang="en-US" sz="1000" b="0" i="0" dirty="0">
                          <a:solidFill>
                            <a:srgbClr val="000000"/>
                          </a:solidFill>
                          <a:effectLst/>
                          <a:latin typeface="SassoonPrimaryInfant" pitchFamily="2" charset="0"/>
                        </a:rPr>
                        <a:t>• Provide a visual staff map with photos and names.</a:t>
                      </a:r>
                    </a:p>
                    <a:p>
                      <a:pPr algn="l" fontAlgn="base"/>
                      <a:r>
                        <a:rPr lang="en-US" sz="1000" b="0" i="0" dirty="0">
                          <a:solidFill>
                            <a:srgbClr val="000000"/>
                          </a:solidFill>
                          <a:effectLst/>
                          <a:latin typeface="SassoonPrimaryInfant" pitchFamily="2" charset="0"/>
                        </a:rPr>
                        <a:t>• Use symbol‑supported labels (e.g., teacher, helper, cook).</a:t>
                      </a:r>
                    </a:p>
                    <a:p>
                      <a:pPr algn="l" fontAlgn="base"/>
                      <a:r>
                        <a:rPr lang="en-US" sz="1000" b="0" i="0" dirty="0">
                          <a:solidFill>
                            <a:srgbClr val="000000"/>
                          </a:solidFill>
                          <a:effectLst/>
                          <a:latin typeface="SassoonPrimaryInfant" pitchFamily="2" charset="0"/>
                        </a:rPr>
                        <a:t>• Provide lanyard cards for pupils to match staff to roles.</a:t>
                      </a:r>
                    </a:p>
                    <a:p>
                      <a:pPr algn="l" fontAlgn="base"/>
                      <a:r>
                        <a:rPr lang="en-US" sz="1000" b="0" i="0" dirty="0">
                          <a:solidFill>
                            <a:srgbClr val="000000"/>
                          </a:solidFill>
                          <a:effectLst/>
                          <a:latin typeface="SassoonPrimaryInfant" pitchFamily="2" charset="0"/>
                        </a:rPr>
                        <a:t>• Use simple “who helps us?” sorting tasks.</a:t>
                      </a:r>
                    </a:p>
                    <a:p>
                      <a:pPr algn="l" fontAlgn="base"/>
                      <a:r>
                        <a:rPr lang="en-US" sz="1000" b="1" i="0" u="sng" dirty="0">
                          <a:solidFill>
                            <a:srgbClr val="000000"/>
                          </a:solidFill>
                          <a:effectLst/>
                          <a:latin typeface="SassoonPrimaryInfant" pitchFamily="2" charset="0"/>
                        </a:rPr>
                        <a:t>Are all families the same?</a:t>
                      </a:r>
                    </a:p>
                    <a:p>
                      <a:pPr algn="l" fontAlgn="base"/>
                      <a:r>
                        <a:rPr lang="en-US" sz="1000" b="0" i="0" dirty="0">
                          <a:solidFill>
                            <a:srgbClr val="000000"/>
                          </a:solidFill>
                          <a:effectLst/>
                          <a:latin typeface="SassoonPrimaryInfant" pitchFamily="2" charset="0"/>
                        </a:rPr>
                        <a:t>• Use diverse picture books showing different family structures.</a:t>
                      </a:r>
                    </a:p>
                    <a:p>
                      <a:pPr algn="l" fontAlgn="base"/>
                      <a:r>
                        <a:rPr lang="en-US" sz="1000" b="0" i="0" dirty="0">
                          <a:solidFill>
                            <a:srgbClr val="000000"/>
                          </a:solidFill>
                          <a:effectLst/>
                          <a:latin typeface="SassoonPrimaryInfant" pitchFamily="2" charset="0"/>
                        </a:rPr>
                        <a:t>• Provide simple sorting tasks (“same / different”).</a:t>
                      </a:r>
                    </a:p>
                    <a:p>
                      <a:pPr algn="l" fontAlgn="base"/>
                      <a:r>
                        <a:rPr lang="en-US" sz="1000" b="0" i="0" dirty="0">
                          <a:solidFill>
                            <a:srgbClr val="000000"/>
                          </a:solidFill>
                          <a:effectLst/>
                          <a:latin typeface="SassoonPrimaryInfant" pitchFamily="2" charset="0"/>
                        </a:rPr>
                        <a:t>• Use puppets to model conversations about differences.</a:t>
                      </a:r>
                    </a:p>
                    <a:p>
                      <a:pPr algn="l" fontAlgn="base"/>
                      <a:r>
                        <a:rPr lang="en-US" sz="1000" b="0" i="0" dirty="0">
                          <a:solidFill>
                            <a:srgbClr val="000000"/>
                          </a:solidFill>
                          <a:effectLst/>
                          <a:latin typeface="SassoonPrimaryInfant" pitchFamily="2" charset="0"/>
                        </a:rPr>
                        <a:t>• Allow pupils to create their own family using photos or drawings.</a:t>
                      </a:r>
                    </a:p>
                    <a:p>
                      <a:pPr algn="l" fontAlgn="base"/>
                      <a:r>
                        <a:rPr lang="en-US" sz="1000" b="1" i="0" u="sng" dirty="0">
                          <a:solidFill>
                            <a:srgbClr val="000000"/>
                          </a:solidFill>
                          <a:effectLst/>
                          <a:latin typeface="SassoonPrimaryInfant" pitchFamily="2" charset="0"/>
                        </a:rPr>
                        <a:t>Families from other cultures</a:t>
                      </a:r>
                    </a:p>
                    <a:p>
                      <a:pPr algn="l" fontAlgn="base"/>
                      <a:r>
                        <a:rPr lang="en-US" sz="1000" b="0" i="0" dirty="0">
                          <a:solidFill>
                            <a:srgbClr val="000000"/>
                          </a:solidFill>
                          <a:effectLst/>
                          <a:latin typeface="SassoonPrimaryInfant" pitchFamily="2" charset="0"/>
                        </a:rPr>
                        <a:t>• Use real objects, clothing, or music from different cultures.</a:t>
                      </a:r>
                    </a:p>
                    <a:p>
                      <a:pPr algn="l" fontAlgn="base"/>
                      <a:r>
                        <a:rPr lang="en-US" sz="1000" b="0" i="0" dirty="0">
                          <a:solidFill>
                            <a:srgbClr val="000000"/>
                          </a:solidFill>
                          <a:effectLst/>
                          <a:latin typeface="SassoonPrimaryInfant" pitchFamily="2" charset="0"/>
                        </a:rPr>
                        <a:t>• Provide simple world map visuals with photos of families.</a:t>
                      </a:r>
                    </a:p>
                    <a:p>
                      <a:pPr algn="l" fontAlgn="base"/>
                      <a:r>
                        <a:rPr lang="en-US" sz="1000" b="0" i="0" dirty="0">
                          <a:solidFill>
                            <a:srgbClr val="000000"/>
                          </a:solidFill>
                          <a:effectLst/>
                          <a:latin typeface="SassoonPrimaryInfant" pitchFamily="2" charset="0"/>
                        </a:rPr>
                        <a:t>• Use short videos showing celebrations or daily life.</a:t>
                      </a:r>
                    </a:p>
                    <a:p>
                      <a:pPr algn="l" fontAlgn="base"/>
                      <a:r>
                        <a:rPr lang="en-US" sz="1000" b="0" i="0" dirty="0">
                          <a:solidFill>
                            <a:srgbClr val="000000"/>
                          </a:solidFill>
                          <a:effectLst/>
                          <a:latin typeface="SassoonPrimaryInfant" pitchFamily="2" charset="0"/>
                        </a:rPr>
                        <a:t>• Offer sensory experiences (food smells, fabrics) where appropriate.</a:t>
                      </a:r>
                    </a:p>
                    <a:p>
                      <a:pPr algn="l" fontAlgn="base"/>
                      <a:r>
                        <a:rPr lang="en-US" sz="1000" b="0" i="0" dirty="0">
                          <a:solidFill>
                            <a:srgbClr val="000000"/>
                          </a:solidFill>
                          <a:effectLst/>
                          <a:latin typeface="SassoonPrimaryInfant" pitchFamily="2" charset="0"/>
                        </a:rPr>
                        <a:t>• Use simple sentence frames: “This family…”, “My family…”.</a:t>
                      </a:r>
                      <a:endParaRPr lang="en-GB" sz="1000" b="0" i="0" dirty="0">
                        <a:solidFill>
                          <a:srgbClr val="000000"/>
                        </a:solidFill>
                        <a:effectLst/>
                        <a:latin typeface="SassoonPrimaryInfant" pitchFamily="2" charset="0"/>
                      </a:endParaRPr>
                    </a:p>
                  </a:txBody>
                  <a:tcPr marL="62741" marR="62741" marT="31370" marB="3137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99350"/>
                  </a:ext>
                </a:extLst>
              </a:tr>
            </a:tbl>
          </a:graphicData>
        </a:graphic>
      </p:graphicFrame>
      <p:sp>
        <p:nvSpPr>
          <p:cNvPr id="3" name="Rectangle 1">
            <a:extLst>
              <a:ext uri="{FF2B5EF4-FFF2-40B4-BE49-F238E27FC236}">
                <a16:creationId xmlns:a16="http://schemas.microsoft.com/office/drawing/2014/main" id="{D8ECA965-144E-C743-B5A8-D54BF2AF80E0}"/>
              </a:ext>
            </a:extLst>
          </p:cNvPr>
          <p:cNvSpPr>
            <a:spLocks noChangeArrowheads="1"/>
          </p:cNvSpPr>
          <p:nvPr/>
        </p:nvSpPr>
        <p:spPr bwMode="auto">
          <a:xfrm>
            <a:off x="1077913" y="1825625"/>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webkit-standard"/>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42792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2D26D6-50F5-6546-A4E2-786C97018945}"/>
              </a:ext>
            </a:extLst>
          </p:cNvPr>
          <p:cNvSpPr txBox="1"/>
          <p:nvPr/>
        </p:nvSpPr>
        <p:spPr>
          <a:xfrm>
            <a:off x="189742" y="184257"/>
            <a:ext cx="8243057" cy="369332"/>
          </a:xfrm>
          <a:prstGeom prst="rect">
            <a:avLst/>
          </a:prstGeom>
          <a:noFill/>
        </p:spPr>
        <p:txBody>
          <a:bodyPr wrap="square" rtlCol="0">
            <a:spAutoFit/>
          </a:bodyPr>
          <a:lstStyle/>
          <a:p>
            <a:r>
              <a:rPr lang="en-GB" u="sng" dirty="0">
                <a:latin typeface="SassoonPrimaryInfant" pitchFamily="2" charset="0"/>
              </a:rPr>
              <a:t>Year 1/2: My Healthy Self (Y2 units)</a:t>
            </a:r>
          </a:p>
        </p:txBody>
      </p:sp>
      <p:graphicFrame>
        <p:nvGraphicFramePr>
          <p:cNvPr id="6" name="Table 5">
            <a:extLst>
              <a:ext uri="{FF2B5EF4-FFF2-40B4-BE49-F238E27FC236}">
                <a16:creationId xmlns:a16="http://schemas.microsoft.com/office/drawing/2014/main" id="{7FE0A500-7C5B-1845-B169-8704D0F65F82}"/>
              </a:ext>
            </a:extLst>
          </p:cNvPr>
          <p:cNvGraphicFramePr>
            <a:graphicFrameLocks noGrp="1"/>
          </p:cNvGraphicFramePr>
          <p:nvPr>
            <p:extLst>
              <p:ext uri="{D42A27DB-BD31-4B8C-83A1-F6EECF244321}">
                <p14:modId xmlns:p14="http://schemas.microsoft.com/office/powerpoint/2010/main" val="4156779740"/>
              </p:ext>
            </p:extLst>
          </p:nvPr>
        </p:nvGraphicFramePr>
        <p:xfrm>
          <a:off x="188795" y="553591"/>
          <a:ext cx="9610472" cy="5556888"/>
        </p:xfrm>
        <a:graphic>
          <a:graphicData uri="http://schemas.openxmlformats.org/drawingml/2006/table">
            <a:tbl>
              <a:tblPr firstRow="1" bandRow="1">
                <a:tableStyleId>{5C22544A-7EE6-4342-B048-85BDC9FD1C3A}</a:tableStyleId>
              </a:tblPr>
              <a:tblGrid>
                <a:gridCol w="1574976">
                  <a:extLst>
                    <a:ext uri="{9D8B030D-6E8A-4147-A177-3AD203B41FA5}">
                      <a16:colId xmlns:a16="http://schemas.microsoft.com/office/drawing/2014/main" val="20000"/>
                    </a:ext>
                  </a:extLst>
                </a:gridCol>
                <a:gridCol w="2220152">
                  <a:extLst>
                    <a:ext uri="{9D8B030D-6E8A-4147-A177-3AD203B41FA5}">
                      <a16:colId xmlns:a16="http://schemas.microsoft.com/office/drawing/2014/main" val="20001"/>
                    </a:ext>
                  </a:extLst>
                </a:gridCol>
                <a:gridCol w="1937906">
                  <a:extLst>
                    <a:ext uri="{9D8B030D-6E8A-4147-A177-3AD203B41FA5}">
                      <a16:colId xmlns:a16="http://schemas.microsoft.com/office/drawing/2014/main" val="217060104"/>
                    </a:ext>
                  </a:extLst>
                </a:gridCol>
                <a:gridCol w="2993571">
                  <a:extLst>
                    <a:ext uri="{9D8B030D-6E8A-4147-A177-3AD203B41FA5}">
                      <a16:colId xmlns:a16="http://schemas.microsoft.com/office/drawing/2014/main" val="20002"/>
                    </a:ext>
                  </a:extLst>
                </a:gridCol>
                <a:gridCol w="883867">
                  <a:extLst>
                    <a:ext uri="{9D8B030D-6E8A-4147-A177-3AD203B41FA5}">
                      <a16:colId xmlns:a16="http://schemas.microsoft.com/office/drawing/2014/main" val="20003"/>
                    </a:ext>
                  </a:extLst>
                </a:gridCol>
              </a:tblGrid>
              <a:tr h="246022">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SassoonPrimaryInfant" pitchFamily="2" charset="0"/>
                        </a:rPr>
                        <a:t>Curricular Goal- </a:t>
                      </a:r>
                      <a:r>
                        <a:rPr lang="en-US" sz="1200" dirty="0">
                          <a:solidFill>
                            <a:schemeClr val="tx1"/>
                          </a:solidFill>
                          <a:latin typeface="SassoonPrimaryInfant" pitchFamily="2" charset="0"/>
                        </a:rPr>
                        <a:t>To understand how looking after our bodies through healthy habits helps us stay well, feel good and be ready to learn, play and grow.</a:t>
                      </a:r>
                      <a:endParaRPr lang="en-GB" sz="1050" b="1" kern="1200" dirty="0">
                        <a:solidFill>
                          <a:schemeClr val="tx1"/>
                        </a:solidFill>
                        <a:effectLst/>
                        <a:latin typeface="SassoonPrimaryInfant"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omic Sans MS" panose="030F0702030302020204" pitchFamily="66" charset="0"/>
                        <a:ea typeface="Calibri"/>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0318070"/>
                  </a:ext>
                </a:extLst>
              </a:tr>
              <a:tr h="3626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chemeClr val="tx1"/>
                          </a:solidFill>
                          <a:latin typeface="SassoonPrimaryInfant" pitchFamily="2" charset="0"/>
                        </a:rPr>
                        <a:t>Year 1/2</a:t>
                      </a:r>
                      <a:r>
                        <a:rPr lang="en-GB" sz="1000" b="1" baseline="0" dirty="0">
                          <a:solidFill>
                            <a:schemeClr val="tx1"/>
                          </a:solidFill>
                          <a:latin typeface="SassoonPrimaryInfant" pitchFamily="2" charset="0"/>
                        </a:rPr>
                        <a:t> Autumn 1</a:t>
                      </a:r>
                      <a:endPar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rPr>
                        <a:t>Objectives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SassoonPrimaryInfant" pitchFamily="2" charset="0"/>
                          <a:ea typeface="+mn-ea"/>
                          <a:cs typeface="+mn-cs"/>
                        </a:rPr>
                        <a:t>Sequence of lessons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50" b="1">
                          <a:solidFill>
                            <a:schemeClr val="tx1"/>
                          </a:solidFill>
                          <a:latin typeface="SassoonPrimaryInfant" pitchFamily="2" charset="0"/>
                        </a:rPr>
                        <a:t>Substantive Knowledge</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Disciplinary thinking skills </a:t>
                      </a:r>
                      <a:r>
                        <a:rPr kumimoji="0" lang="en-US" sz="10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the pupils will use to understand what they know</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0" lang="en-GB" sz="1000" b="1" i="0" u="none" strike="noStrike" kern="1200" cap="none" spc="0" normalizeH="0" baseline="0" noProof="0">
                          <a:ln>
                            <a:noFill/>
                          </a:ln>
                          <a:solidFill>
                            <a:prstClr val="black"/>
                          </a:solidFill>
                          <a:effectLst/>
                          <a:uLnTx/>
                          <a:uFillTx/>
                          <a:latin typeface="SassoonPrimaryInfant" pitchFamily="2" charset="0"/>
                          <a:ea typeface="Calibri"/>
                          <a:cs typeface="Times New Roman"/>
                        </a:rPr>
                        <a:t>Key vocab </a:t>
                      </a:r>
                      <a:endParaRPr lang="en-GB" sz="1050">
                        <a:solidFill>
                          <a:schemeClr val="tx1"/>
                        </a:solidFill>
                        <a:latin typeface="SassoonPrimaryInfant" pitchFamily="2" charset="0"/>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5543">
                <a:tc rowSpan="3">
                  <a:txBody>
                    <a:bodyPr/>
                    <a:lstStyle/>
                    <a:p>
                      <a:pPr algn="l"/>
                      <a:r>
                        <a:rPr lang="en-GB" sz="900" b="1" u="sng" baseline="0" dirty="0">
                          <a:solidFill>
                            <a:schemeClr val="tx1"/>
                          </a:solidFill>
                          <a:latin typeface="SassoonCRInfant" panose="02010503020300020003" pitchFamily="2" charset="0"/>
                        </a:rPr>
                        <a:t>Introductory Lesson</a:t>
                      </a:r>
                    </a:p>
                    <a:p>
                      <a:pPr algn="l"/>
                      <a:r>
                        <a:rPr lang="en-US" sz="900" b="0" baseline="0" dirty="0">
                          <a:solidFill>
                            <a:schemeClr val="tx1"/>
                          </a:solidFill>
                          <a:latin typeface="SassoonCRInfant" panose="02010503020300020003" pitchFamily="2" charset="0"/>
                        </a:rPr>
                        <a:t>To create and agree on rules for RSE &amp; PSHE lessons.</a:t>
                      </a:r>
                      <a:endParaRPr lang="en-GB" sz="900" b="0" baseline="0" dirty="0">
                        <a:solidFill>
                          <a:schemeClr val="tx1"/>
                        </a:solidFill>
                        <a:latin typeface="SassoonCRInfant" panose="02010503020300020003" pitchFamily="2" charset="0"/>
                      </a:endParaRPr>
                    </a:p>
                    <a:p>
                      <a:pPr algn="l"/>
                      <a:endParaRPr lang="en-GB" sz="900" b="0" baseline="0" dirty="0">
                        <a:solidFill>
                          <a:schemeClr val="tx1"/>
                        </a:solidFill>
                        <a:latin typeface="SassoonCRInfant" panose="02010503020300020003" pitchFamily="2" charset="0"/>
                      </a:endParaRPr>
                    </a:p>
                    <a:p>
                      <a:pPr algn="l"/>
                      <a:r>
                        <a:rPr lang="en-US" sz="900" b="1" i="0" u="sng" kern="1200" dirty="0">
                          <a:solidFill>
                            <a:schemeClr val="dk1"/>
                          </a:solidFill>
                          <a:effectLst/>
                          <a:latin typeface="SassoonCRInfant" panose="02010503020300020003" pitchFamily="2" charset="0"/>
                          <a:ea typeface="+mn-ea"/>
                          <a:cs typeface="+mn-cs"/>
                        </a:rPr>
                        <a:t>My Healthy Self</a:t>
                      </a:r>
                    </a:p>
                    <a:p>
                      <a:pPr marL="228600" indent="-228600">
                        <a:buAutoNum type="arabicPeriod"/>
                      </a:pPr>
                      <a:r>
                        <a:rPr lang="en-US" sz="900" b="0" i="0" kern="1200" dirty="0">
                          <a:solidFill>
                            <a:schemeClr val="dk1"/>
                          </a:solidFill>
                          <a:effectLst/>
                          <a:latin typeface="SassoonCRInfant" panose="02010503020300020003" pitchFamily="2" charset="0"/>
                          <a:ea typeface="+mn-ea"/>
                          <a:cs typeface="+mn-cs"/>
                        </a:rPr>
                        <a:t>To describe how being active makes me feel.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kern="1200" dirty="0">
                          <a:solidFill>
                            <a:schemeClr val="dk1"/>
                          </a:solidFill>
                          <a:effectLst/>
                          <a:latin typeface="SassoonCRInfant" panose="02010503020300020003" pitchFamily="2" charset="0"/>
                          <a:ea typeface="+mn-ea"/>
                          <a:cs typeface="+mn-cs"/>
                        </a:rPr>
                        <a:t> To explain why sleep is important and how a bedtime routine can help.</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kern="1200" dirty="0">
                          <a:solidFill>
                            <a:schemeClr val="dk1"/>
                          </a:solidFill>
                          <a:effectLst/>
                          <a:latin typeface="SassoonCRInfant" panose="02010503020300020003" pitchFamily="2" charset="0"/>
                          <a:ea typeface="+mn-ea"/>
                          <a:cs typeface="+mn-cs"/>
                        </a:rPr>
                        <a:t>To </a:t>
                      </a:r>
                      <a:r>
                        <a:rPr lang="en-US" sz="900" b="0" i="0" kern="1200" dirty="0" err="1">
                          <a:solidFill>
                            <a:schemeClr val="dk1"/>
                          </a:solidFill>
                          <a:effectLst/>
                          <a:latin typeface="SassoonCRInfant" panose="02010503020300020003" pitchFamily="2" charset="0"/>
                          <a:ea typeface="+mn-ea"/>
                          <a:cs typeface="+mn-cs"/>
                        </a:rPr>
                        <a:t>recognise</a:t>
                      </a:r>
                      <a:r>
                        <a:rPr lang="en-US" sz="900" b="0" i="0" kern="1200" dirty="0">
                          <a:solidFill>
                            <a:schemeClr val="dk1"/>
                          </a:solidFill>
                          <a:effectLst/>
                          <a:latin typeface="SassoonCRInfant" panose="02010503020300020003" pitchFamily="2" charset="0"/>
                          <a:ea typeface="+mn-ea"/>
                          <a:cs typeface="+mn-cs"/>
                        </a:rPr>
                        <a:t> and explain that fruits and vegetables help keep our bodies healthy.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kern="1200" dirty="0">
                          <a:solidFill>
                            <a:schemeClr val="dk1"/>
                          </a:solidFill>
                          <a:effectLst/>
                          <a:latin typeface="SassoonCRInfant" panose="02010503020300020003" pitchFamily="2" charset="0"/>
                          <a:ea typeface="+mn-ea"/>
                          <a:cs typeface="+mn-cs"/>
                        </a:rPr>
                        <a:t>To explain how healthy food and drink choices help the body and mind.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kern="1200" dirty="0">
                          <a:solidFill>
                            <a:schemeClr val="dk1"/>
                          </a:solidFill>
                          <a:effectLst/>
                          <a:latin typeface="SassoonCRInfant" panose="02010503020300020003" pitchFamily="2" charset="0"/>
                          <a:ea typeface="+mn-ea"/>
                          <a:cs typeface="+mn-cs"/>
                        </a:rPr>
                        <a:t>To identify ways to keep my teeth clean and healthy.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kern="1200" dirty="0">
                          <a:solidFill>
                            <a:schemeClr val="dk1"/>
                          </a:solidFill>
                          <a:effectLst/>
                          <a:latin typeface="SassoonCRInfant" panose="02010503020300020003" pitchFamily="2" charset="0"/>
                          <a:ea typeface="+mn-ea"/>
                          <a:cs typeface="+mn-cs"/>
                        </a:rPr>
                        <a:t>To use what I know about looking after my body to create a healthy daily routine.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900" b="0" i="0" kern="1200" dirty="0">
                        <a:solidFill>
                          <a:schemeClr val="dk1"/>
                        </a:solidFill>
                        <a:effectLst/>
                        <a:latin typeface="SassoonCRInfant" panose="02010503020300020003" pitchFamily="2" charset="0"/>
                        <a:ea typeface="+mn-ea"/>
                        <a:cs typeface="+mn-cs"/>
                      </a:endParaRPr>
                    </a:p>
                    <a:p>
                      <a:pPr marL="0" indent="0">
                        <a:buNone/>
                      </a:pPr>
                      <a:endParaRPr lang="en-US" sz="900" b="0" i="0" kern="1200" dirty="0">
                        <a:solidFill>
                          <a:schemeClr val="dk1"/>
                        </a:solidFill>
                        <a:effectLst/>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Intro Lesson: (Y1 Lesson Healthy Self)</a:t>
                      </a:r>
                    </a:p>
                    <a:p>
                      <a:r>
                        <a:rPr lang="en-US" sz="900" b="0" i="0" kern="1200" dirty="0">
                          <a:solidFill>
                            <a:schemeClr val="dk1"/>
                          </a:solidFill>
                          <a:effectLst/>
                          <a:latin typeface="SassoonCRInfant" panose="02010503020300020003" pitchFamily="2" charset="0"/>
                          <a:ea typeface="+mn-ea"/>
                          <a:cs typeface="+mn-cs"/>
                        </a:rPr>
                        <a:t>Creating an agreement to help the class learn topics in PSHE and RSE effectively in the year ahead</a:t>
                      </a:r>
                      <a:r>
                        <a:rPr lang="en-US" sz="900" b="0" i="0" kern="1200" dirty="0">
                          <a:solidFill>
                            <a:schemeClr val="dk1"/>
                          </a:solidFill>
                          <a:effectLst/>
                          <a:latin typeface="+mn-lt"/>
                          <a:ea typeface="+mn-ea"/>
                          <a:cs typeface="+mn-cs"/>
                        </a:rPr>
                        <a:t>.</a:t>
                      </a:r>
                      <a:br>
                        <a:rPr lang="en-US" sz="900" dirty="0"/>
                      </a:br>
                      <a:endParaRPr kumimoji="0" lang="en-GB" sz="9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1: </a:t>
                      </a:r>
                      <a:r>
                        <a:rPr lang="en-GB" sz="900" b="1" u="sng" kern="1200" dirty="0">
                          <a:solidFill>
                            <a:schemeClr val="dk1"/>
                          </a:solidFill>
                          <a:effectLst/>
                          <a:latin typeface="SassoonCRInfant" panose="02010503020300020003" pitchFamily="2" charset="0"/>
                          <a:ea typeface="+mn-ea"/>
                          <a:cs typeface="+mn-cs"/>
                        </a:rPr>
                        <a:t>How does moving my body make me feel?</a:t>
                      </a:r>
                    </a:p>
                    <a:p>
                      <a:r>
                        <a:rPr lang="en-US" sz="900" b="0" i="0" kern="1200" dirty="0">
                          <a:solidFill>
                            <a:schemeClr val="dk1"/>
                          </a:solidFill>
                          <a:effectLst/>
                          <a:latin typeface="SassoonCRInfant" panose="02010503020300020003" pitchFamily="2" charset="0"/>
                          <a:ea typeface="+mn-ea"/>
                          <a:cs typeface="+mn-cs"/>
                        </a:rPr>
                        <a:t>Exploring how being active makes our bodies feel. What is active and what is not? </a:t>
                      </a:r>
                      <a:br>
                        <a:rPr lang="en-US" sz="900" dirty="0">
                          <a:latin typeface="SassoonCRInfant" panose="02010503020300020003" pitchFamily="2" charset="0"/>
                        </a:rPr>
                      </a:br>
                      <a:endParaRPr lang="en-GB" sz="900" u="none" kern="1200" dirty="0">
                        <a:solidFill>
                          <a:schemeClr val="dk1"/>
                        </a:solidFill>
                        <a:effectLst/>
                        <a:latin typeface="SassoonCRInfant" panose="02010503020300020003" pitchFamily="2" charset="0"/>
                        <a:ea typeface="+mn-ea"/>
                        <a:cs typeface="+mn-cs"/>
                      </a:endParaRPr>
                    </a:p>
                    <a:p>
                      <a:r>
                        <a:rPr lang="en-GB" sz="900" b="1" u="sng" kern="1200" dirty="0">
                          <a:solidFill>
                            <a:schemeClr val="dk1"/>
                          </a:solidFill>
                          <a:effectLst/>
                          <a:latin typeface="SassoonCRInfant" panose="02010503020300020003" pitchFamily="2" charset="0"/>
                          <a:ea typeface="+mn-ea"/>
                          <a:cs typeface="+mn-cs"/>
                        </a:rPr>
                        <a:t>2. Why is sleep important?</a:t>
                      </a:r>
                    </a:p>
                    <a:p>
                      <a:r>
                        <a:rPr lang="en-US" sz="900" b="0" i="0" kern="1200" dirty="0">
                          <a:solidFill>
                            <a:schemeClr val="dk1"/>
                          </a:solidFill>
                          <a:effectLst/>
                          <a:latin typeface="SassoonCRInfant" panose="02010503020300020003" pitchFamily="2" charset="0"/>
                          <a:ea typeface="+mn-ea"/>
                          <a:cs typeface="+mn-cs"/>
                        </a:rPr>
                        <a:t>Exploring the importance of sleep and </a:t>
                      </a:r>
                      <a:r>
                        <a:rPr lang="en-US" sz="900" b="0" i="0" kern="1200" dirty="0" err="1">
                          <a:solidFill>
                            <a:schemeClr val="dk1"/>
                          </a:solidFill>
                          <a:effectLst/>
                          <a:latin typeface="SassoonCRInfant" panose="02010503020300020003" pitchFamily="2" charset="0"/>
                          <a:ea typeface="+mn-ea"/>
                          <a:cs typeface="+mn-cs"/>
                        </a:rPr>
                        <a:t>recognising</a:t>
                      </a:r>
                      <a:r>
                        <a:rPr lang="en-US" sz="900" b="0" i="0" kern="1200" dirty="0">
                          <a:solidFill>
                            <a:schemeClr val="dk1"/>
                          </a:solidFill>
                          <a:effectLst/>
                          <a:latin typeface="SassoonCRInfant" panose="02010503020300020003" pitchFamily="2" charset="0"/>
                          <a:ea typeface="+mn-ea"/>
                          <a:cs typeface="+mn-cs"/>
                        </a:rPr>
                        <a:t> how a bedtime routine supports healthy rest.</a:t>
                      </a:r>
                    </a:p>
                    <a:p>
                      <a:endParaRPr lang="en-GB" sz="900" kern="1200" dirty="0">
                        <a:solidFill>
                          <a:schemeClr val="dk1"/>
                        </a:solidFill>
                        <a:effectLst/>
                        <a:latin typeface="SassoonCRInfant" panose="02010503020300020003" pitchFamily="2" charset="0"/>
                        <a:ea typeface="+mn-ea"/>
                        <a:cs typeface="+mn-cs"/>
                      </a:endParaRPr>
                    </a:p>
                    <a:p>
                      <a:r>
                        <a:rPr lang="en-GB" sz="900" b="1" u="sng" kern="1200" dirty="0">
                          <a:solidFill>
                            <a:schemeClr val="dk1"/>
                          </a:solidFill>
                          <a:effectLst/>
                          <a:latin typeface="SassoonCRInfant" panose="02010503020300020003" pitchFamily="2" charset="0"/>
                          <a:ea typeface="+mn-ea"/>
                          <a:cs typeface="+mn-cs"/>
                        </a:rPr>
                        <a:t>3. What food can help me stay healthy?</a:t>
                      </a:r>
                    </a:p>
                    <a:p>
                      <a:r>
                        <a:rPr lang="en-US" sz="900" b="0" i="0" kern="1200" dirty="0">
                          <a:solidFill>
                            <a:schemeClr val="dk1"/>
                          </a:solidFill>
                          <a:effectLst/>
                          <a:latin typeface="SassoonCRInfant" panose="02010503020300020003" pitchFamily="2" charset="0"/>
                          <a:ea typeface="+mn-ea"/>
                          <a:cs typeface="+mn-cs"/>
                        </a:rPr>
                        <a:t>Identifying the importance of fruits and vegetables in staying healthy.</a:t>
                      </a:r>
                    </a:p>
                    <a:p>
                      <a:endParaRPr lang="en-GB" sz="900" kern="1200" dirty="0">
                        <a:solidFill>
                          <a:schemeClr val="dk1"/>
                        </a:solidFill>
                        <a:effectLst/>
                        <a:latin typeface="SassoonCRInfant" panose="02010503020300020003" pitchFamily="2" charset="0"/>
                        <a:ea typeface="+mn-ea"/>
                        <a:cs typeface="+mn-cs"/>
                      </a:endParaRPr>
                    </a:p>
                    <a:p>
                      <a:r>
                        <a:rPr lang="en-GB" sz="900" b="1" u="sng" kern="1200" dirty="0">
                          <a:solidFill>
                            <a:schemeClr val="dk1"/>
                          </a:solidFill>
                          <a:effectLst/>
                          <a:latin typeface="SassoonCRInfant" panose="02010503020300020003" pitchFamily="2" charset="0"/>
                          <a:ea typeface="+mn-ea"/>
                          <a:cs typeface="+mn-cs"/>
                        </a:rPr>
                        <a:t>4. How can I make some healthy food and drink choices?</a:t>
                      </a:r>
                    </a:p>
                    <a:p>
                      <a:r>
                        <a:rPr lang="en-US" sz="900" b="0" i="0" kern="1200" dirty="0">
                          <a:solidFill>
                            <a:schemeClr val="dk1"/>
                          </a:solidFill>
                          <a:effectLst/>
                          <a:latin typeface="SassoonCRInfant" panose="02010503020300020003" pitchFamily="2" charset="0"/>
                          <a:ea typeface="+mn-ea"/>
                          <a:cs typeface="+mn-cs"/>
                        </a:rPr>
                        <a:t>Exploring how food and drink choices support health and wellbeing.</a:t>
                      </a:r>
                    </a:p>
                    <a:p>
                      <a:endParaRPr lang="en-GB" sz="900" b="1" kern="1200" dirty="0">
                        <a:solidFill>
                          <a:schemeClr val="dk1"/>
                        </a:solidFill>
                        <a:effectLst/>
                        <a:latin typeface="SassoonCRInfant" panose="02010503020300020003" pitchFamily="2" charset="0"/>
                        <a:ea typeface="+mn-ea"/>
                        <a:cs typeface="+mn-cs"/>
                      </a:endParaRPr>
                    </a:p>
                    <a:p>
                      <a:r>
                        <a:rPr lang="en-GB" sz="900" b="1" u="sng" kern="1200" dirty="0">
                          <a:solidFill>
                            <a:schemeClr val="dk1"/>
                          </a:solidFill>
                          <a:effectLst/>
                          <a:latin typeface="SassoonCRInfant" panose="02010503020300020003" pitchFamily="2" charset="0"/>
                          <a:ea typeface="+mn-ea"/>
                          <a:cs typeface="+mn-cs"/>
                        </a:rPr>
                        <a:t>5. What can I do to keep my teeth clean and healthy?</a:t>
                      </a:r>
                    </a:p>
                    <a:p>
                      <a:r>
                        <a:rPr lang="en-US" sz="900" b="0" i="0" kern="1200" dirty="0">
                          <a:solidFill>
                            <a:schemeClr val="dk1"/>
                          </a:solidFill>
                          <a:effectLst/>
                          <a:latin typeface="SassoonCRInfant" panose="02010503020300020003" pitchFamily="2" charset="0"/>
                          <a:ea typeface="+mn-ea"/>
                          <a:cs typeface="+mn-cs"/>
                        </a:rPr>
                        <a:t>Exploring ways to keep teeth clean and healthy.</a:t>
                      </a:r>
                    </a:p>
                    <a:p>
                      <a:endParaRPr lang="en-GB" sz="900" kern="1200" dirty="0">
                        <a:solidFill>
                          <a:schemeClr val="dk1"/>
                        </a:solidFill>
                        <a:effectLst/>
                        <a:latin typeface="SassoonCRInfant" panose="02010503020300020003" pitchFamily="2" charset="0"/>
                        <a:ea typeface="+mn-ea"/>
                        <a:cs typeface="+mn-cs"/>
                      </a:endParaRPr>
                    </a:p>
                    <a:p>
                      <a:r>
                        <a:rPr lang="en-GB" sz="900" b="1" u="sng" kern="1200" dirty="0">
                          <a:solidFill>
                            <a:schemeClr val="dk1"/>
                          </a:solidFill>
                          <a:effectLst/>
                          <a:latin typeface="SassoonCRInfant" panose="02010503020300020003" pitchFamily="2" charset="0"/>
                          <a:ea typeface="+mn-ea"/>
                          <a:cs typeface="+mn-cs"/>
                        </a:rPr>
                        <a:t>6. How can we make healthy choices every day? </a:t>
                      </a:r>
                    </a:p>
                    <a:p>
                      <a:r>
                        <a:rPr lang="en-US" sz="900" b="0" i="0" kern="1200" dirty="0">
                          <a:solidFill>
                            <a:schemeClr val="dk1"/>
                          </a:solidFill>
                          <a:effectLst/>
                          <a:latin typeface="SassoonCRInfant" panose="02010503020300020003" pitchFamily="2" charset="0"/>
                          <a:ea typeface="+mn-ea"/>
                          <a:cs typeface="+mn-cs"/>
                        </a:rPr>
                        <a:t>Applying learning from the previous lessons to explore how to keep our bodies healthy.</a:t>
                      </a:r>
                      <a:endParaRPr lang="en-GB" sz="900" b="1" u="sng" kern="1200" dirty="0">
                        <a:solidFill>
                          <a:schemeClr val="dk1"/>
                        </a:solidFill>
                        <a:effectLst/>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Know that sleep, rest and enjoyable activities support physical health, emotional wellbeing and healthy development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Know that daily physical activity helps keep our bodies strong, healthy and </a:t>
                      </a:r>
                      <a:r>
                        <a:rPr lang="en-US" sz="900" b="0" i="0" dirty="0" err="1">
                          <a:effectLst/>
                          <a:latin typeface="SassoonCRInfant" panose="02010503020300020003" pitchFamily="2" charset="0"/>
                        </a:rPr>
                        <a:t>energised</a:t>
                      </a:r>
                      <a:r>
                        <a:rPr lang="en-US" sz="900" b="0" i="0" dirty="0">
                          <a:effectLst/>
                          <a:latin typeface="SassoonCRInfant" panose="02010503020300020003" pitchFamily="2" charset="0"/>
                        </a:rPr>
                        <a: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Know that good oral hygiene, limiting sugary foods and regular dental check-ups help keep teeth and gums healthy.</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Know that a balanced diet, including fruit, vegetables and water, helps us grow, learn, play and stay healthy.</a:t>
                      </a:r>
                    </a:p>
                    <a:p>
                      <a:endParaRPr lang="en-US" sz="800" b="0" i="0" kern="1200" dirty="0">
                        <a:solidFill>
                          <a:schemeClr val="dk1"/>
                        </a:solidFill>
                        <a:effectLst/>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dirty="0" err="1">
                          <a:effectLst/>
                          <a:latin typeface="SassoonCRInfant" panose="02010503020300020003" pitchFamily="2" charset="0"/>
                        </a:rPr>
                        <a:t>Recognise</a:t>
                      </a:r>
                      <a:r>
                        <a:rPr lang="en-US" sz="900" b="0" i="0" dirty="0">
                          <a:effectLst/>
                          <a:latin typeface="SassoonCRInfant" panose="02010503020300020003" pitchFamily="2" charset="0"/>
                        </a:rPr>
                        <a:t> links between choices and wellbeing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Identify healthy and less healthy </a:t>
                      </a:r>
                      <a:r>
                        <a:rPr lang="en-US" sz="900" b="0" i="0" dirty="0" err="1">
                          <a:effectLst/>
                          <a:latin typeface="SassoonCRInfant" panose="02010503020300020003" pitchFamily="2" charset="0"/>
                        </a:rPr>
                        <a:t>behaviours</a:t>
                      </a:r>
                      <a:r>
                        <a:rPr lang="en-US" sz="900" b="0" i="0" dirty="0">
                          <a:effectLst/>
                          <a:latin typeface="SassoonCRInfant" panose="02010503020300020003" pitchFamily="2" charset="0"/>
                        </a:rPr>
                        <a:t> explain how actions can affect physical health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Apply health knowledge to everyday situations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Make informed choices to support their wellbeing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dirty="0">
                          <a:effectLst/>
                          <a:latin typeface="SassoonCRInfant" panose="02010503020300020003" pitchFamily="2" charset="0"/>
                        </a:rPr>
                        <a:t>Reflect on their own experiences and routines discuss and justify healthy choices using their knowledge.</a:t>
                      </a:r>
                    </a:p>
                    <a:p>
                      <a:endParaRPr lang="en-US" sz="900" b="0" i="0" kern="1200" dirty="0">
                        <a:solidFill>
                          <a:schemeClr val="dk1"/>
                        </a:solidFill>
                        <a:effectLst/>
                        <a:latin typeface="SassoonCRInfant" panose="02010503020300020003" pitchFamily="2" charset="0"/>
                        <a:ea typeface="+mn-ea"/>
                        <a:cs typeface="+mn-cs"/>
                      </a:endParaRP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r>
                        <a:rPr lang="en-US" sz="900" b="0" i="0" kern="1200" dirty="0">
                          <a:solidFill>
                            <a:schemeClr val="dk1"/>
                          </a:solidFill>
                          <a:effectLst/>
                          <a:latin typeface="SassoonCRInfant" panose="02010503020300020003" pitchFamily="2" charset="0"/>
                          <a:ea typeface="+mn-ea"/>
                          <a:cs typeface="+mn-cs"/>
                        </a:rPr>
                        <a:t>active</a:t>
                      </a:r>
                    </a:p>
                    <a:p>
                      <a:r>
                        <a:rPr lang="en-US" sz="900" b="0" i="0" kern="1200" dirty="0">
                          <a:solidFill>
                            <a:schemeClr val="dk1"/>
                          </a:solidFill>
                          <a:effectLst/>
                          <a:latin typeface="SassoonCRInfant" panose="02010503020300020003" pitchFamily="2" charset="0"/>
                          <a:ea typeface="+mn-ea"/>
                          <a:cs typeface="+mn-cs"/>
                        </a:rPr>
                        <a:t>dentist</a:t>
                      </a:r>
                    </a:p>
                    <a:p>
                      <a:r>
                        <a:rPr lang="en-US" sz="900" b="0" i="0" kern="1200" dirty="0">
                          <a:solidFill>
                            <a:schemeClr val="dk1"/>
                          </a:solidFill>
                          <a:effectLst/>
                          <a:latin typeface="SassoonCRInfant" panose="02010503020300020003" pitchFamily="2" charset="0"/>
                          <a:ea typeface="+mn-ea"/>
                          <a:cs typeface="+mn-cs"/>
                        </a:rPr>
                        <a:t>exercise</a:t>
                      </a:r>
                    </a:p>
                    <a:p>
                      <a:r>
                        <a:rPr lang="en-US" sz="900" b="0" i="0" kern="1200" dirty="0">
                          <a:solidFill>
                            <a:schemeClr val="dk1"/>
                          </a:solidFill>
                          <a:effectLst/>
                          <a:latin typeface="SassoonCRInfant" panose="02010503020300020003" pitchFamily="2" charset="0"/>
                          <a:ea typeface="+mn-ea"/>
                          <a:cs typeface="+mn-cs"/>
                        </a:rPr>
                        <a:t>five-a-day</a:t>
                      </a:r>
                    </a:p>
                    <a:p>
                      <a:r>
                        <a:rPr lang="en-US" sz="900" b="0" i="0" kern="1200" dirty="0">
                          <a:solidFill>
                            <a:schemeClr val="dk1"/>
                          </a:solidFill>
                          <a:effectLst/>
                          <a:latin typeface="SassoonCRInfant" panose="02010503020300020003" pitchFamily="2" charset="0"/>
                          <a:ea typeface="+mn-ea"/>
                          <a:cs typeface="+mn-cs"/>
                        </a:rPr>
                        <a:t>healthy</a:t>
                      </a:r>
                    </a:p>
                    <a:p>
                      <a:r>
                        <a:rPr lang="en-US" sz="900" b="0" i="0" kern="1200" dirty="0">
                          <a:solidFill>
                            <a:schemeClr val="dk1"/>
                          </a:solidFill>
                          <a:effectLst/>
                          <a:latin typeface="SassoonCRInfant" panose="02010503020300020003" pitchFamily="2" charset="0"/>
                          <a:ea typeface="+mn-ea"/>
                          <a:cs typeface="+mn-cs"/>
                        </a:rPr>
                        <a:t>healthy habits</a:t>
                      </a:r>
                    </a:p>
                    <a:p>
                      <a:pPr marL="0" lvl="0" indent="0">
                        <a:lnSpc>
                          <a:spcPct val="107000"/>
                        </a:lnSpc>
                        <a:spcAft>
                          <a:spcPts val="0"/>
                        </a:spcAft>
                        <a:buFont typeface="Symbol" panose="05050102010706020507" pitchFamily="18" charset="2"/>
                        <a:buNone/>
                      </a:pPr>
                      <a:endParaRPr lang="en-GB" sz="800" dirty="0">
                        <a:effectLst/>
                        <a:latin typeface="SassoonCRInfant" panose="02010503020300020003" pitchFamily="2" charset="0"/>
                        <a:ea typeface="Calibri" panose="020F0502020204030204" pitchFamily="34" charset="0"/>
                        <a:cs typeface="Times New Roman" panose="02020603050405020304" pitchFamily="18"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39744">
                <a:tc vMerge="1">
                  <a:txBody>
                    <a:bodyPr/>
                    <a:lstStyle/>
                    <a:p>
                      <a:endParaRPr lang="en-GB"/>
                    </a:p>
                  </a:txBody>
                  <a:tcPr/>
                </a:tc>
                <a:tc vMerge="1">
                  <a:txBody>
                    <a:bodyPr/>
                    <a:lstStyle/>
                    <a:p>
                      <a:endParaRPr lang="en-GB"/>
                    </a:p>
                  </a:txBody>
                  <a:tcPr/>
                </a:tc>
                <a:tc vMerge="1">
                  <a:txBody>
                    <a:bodyPr/>
                    <a:lstStyle/>
                    <a:p>
                      <a:endParaRPr lang="en-GB" dirty="0"/>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Prior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Y1 children will have learnt: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EYFS PSHE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Y2 children will have learnt: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Describe how they feel using appropriate vocabulary, </a:t>
                      </a:r>
                      <a:r>
                        <a:rPr kumimoji="0" lang="en-US" sz="900" b="0" i="0" u="none" strike="noStrike" kern="1200" cap="none" spc="0" normalizeH="0" baseline="0" noProof="0" dirty="0" err="1">
                          <a:ln>
                            <a:noFill/>
                          </a:ln>
                          <a:solidFill>
                            <a:schemeClr val="dk1"/>
                          </a:solidFill>
                          <a:effectLst/>
                          <a:uLnTx/>
                          <a:uFillTx/>
                          <a:latin typeface="SassoonCRInfant" panose="02010503020300020003" pitchFamily="2" charset="0"/>
                          <a:ea typeface="+mn-ea"/>
                          <a:cs typeface="+mn-cs"/>
                        </a:rPr>
                        <a:t>recognising</a:t>
                      </a: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 what different emotions might look/feel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Describe situations which may provoke certain feelings.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Describe their bedtime routine, explaining why sleep is important.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Explain how rest and relaxation affects our bodies, including mental functions.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Understand that germs can be spread via our hands.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Know how to wash their hands properly.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Know the three things they need to do when out in the sun to keep safe.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rPr>
                        <a:t>Know people can be allergic to certain things and how to help with an allergic reaction.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342900" lvl="0" indent="-342900">
                        <a:lnSpc>
                          <a:spcPct val="107000"/>
                        </a:lnSpc>
                        <a:spcAft>
                          <a:spcPts val="0"/>
                        </a:spcAft>
                        <a:buFont typeface="Symbol" panose="05050102010706020507" pitchFamily="18" charset="2"/>
                        <a:buChar char=""/>
                      </a:pPr>
                      <a:endParaRPr lang="en-GB" sz="800">
                        <a:effectLst/>
                        <a:latin typeface="SassoonPrimaryInfant" pitchFamily="2" charset="0"/>
                        <a:ea typeface="Calibri" panose="020F0502020204030204" pitchFamily="34" charset="0"/>
                        <a:cs typeface="Times New Roman" panose="02020603050405020304" pitchFamily="18"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7021820"/>
                  </a:ext>
                </a:extLst>
              </a:tr>
              <a:tr h="1801851">
                <a:tc vMerge="1">
                  <a:txBody>
                    <a:bodyPr/>
                    <a:lstStyle/>
                    <a:p>
                      <a:endParaRPr lang="en-GB"/>
                    </a:p>
                  </a:txBody>
                  <a:tcPr/>
                </a:tc>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sng"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900" b="1" i="0" u="sng" strike="noStrike" kern="1200" cap="none" spc="0" normalizeH="0" baseline="0" noProof="0" dirty="0">
                          <a:ln>
                            <a:noFill/>
                          </a:ln>
                          <a:solidFill>
                            <a:prstClr val="black"/>
                          </a:solidFill>
                          <a:effectLst/>
                          <a:uLnTx/>
                          <a:uFillTx/>
                          <a:latin typeface="SassoonPrimaryInfant" pitchFamily="2" charset="0"/>
                          <a:ea typeface="Calibri"/>
                          <a:cs typeface="Times New Roman"/>
                        </a:rPr>
                        <a:t>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Through our PSHE curriculum, pupils have opportunities to develop their </a:t>
                      </a:r>
                      <a:r>
                        <a:rPr kumimoji="0" lang="en-GB" sz="900" b="0" i="0" u="none"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 skills by:</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“My turn, your turn” </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Puppet conversations modelling rule-following.</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Turn-taking circle games to </a:t>
                      </a:r>
                      <a:r>
                        <a:rPr kumimoji="0" lang="en-US" sz="900" b="0" i="0" u="none" strike="noStrike" kern="1200" cap="none" spc="0" normalizeH="0" baseline="0" noProof="0" dirty="0" err="1">
                          <a:ln>
                            <a:noFill/>
                          </a:ln>
                          <a:solidFill>
                            <a:prstClr val="black"/>
                          </a:solidFill>
                          <a:effectLst/>
                          <a:uLnTx/>
                          <a:uFillTx/>
                          <a:latin typeface="SassoonCRInfant" panose="02010503020300020003" pitchFamily="2" charset="0"/>
                          <a:ea typeface="+mn-ea"/>
                          <a:cs typeface="+mn-cs"/>
                        </a:rPr>
                        <a:t>practise</a:t>
                      </a: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 speaking in order.</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Partner and small group tasks. </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Talk partners, think pair share etc.</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Stem sentences</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Role play and hot seating.</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dirty="0"/>
                    </a:p>
                  </a:txBody>
                  <a:tcPr/>
                </a:tc>
                <a:tc vMerge="1">
                  <a:txBody>
                    <a:bodyPr/>
                    <a:lstStyle/>
                    <a:p>
                      <a:endParaRPr lang="en-GB"/>
                    </a:p>
                  </a:txBody>
                  <a:tcPr/>
                </a:tc>
                <a:extLst>
                  <a:ext uri="{0D108BD9-81ED-4DB2-BD59-A6C34878D82A}">
                    <a16:rowId xmlns:a16="http://schemas.microsoft.com/office/drawing/2014/main" val="3439752607"/>
                  </a:ext>
                </a:extLst>
              </a:tr>
            </a:tbl>
          </a:graphicData>
        </a:graphic>
      </p:graphicFrame>
    </p:spTree>
    <p:extLst>
      <p:ext uri="{BB962C8B-B14F-4D97-AF65-F5344CB8AC3E}">
        <p14:creationId xmlns:p14="http://schemas.microsoft.com/office/powerpoint/2010/main" val="196885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7605F8-55C8-458E-992E-F7D9BCEE7EB7}"/>
              </a:ext>
            </a:extLst>
          </p:cNvPr>
          <p:cNvGraphicFramePr>
            <a:graphicFrameLocks noGrp="1"/>
          </p:cNvGraphicFramePr>
          <p:nvPr>
            <p:extLst>
              <p:ext uri="{D42A27DB-BD31-4B8C-83A1-F6EECF244321}">
                <p14:modId xmlns:p14="http://schemas.microsoft.com/office/powerpoint/2010/main" val="3142977551"/>
              </p:ext>
            </p:extLst>
          </p:nvPr>
        </p:nvGraphicFramePr>
        <p:xfrm>
          <a:off x="147764" y="66541"/>
          <a:ext cx="9610472" cy="6020151"/>
        </p:xfrm>
        <a:graphic>
          <a:graphicData uri="http://schemas.openxmlformats.org/drawingml/2006/table">
            <a:tbl>
              <a:tblPr firstRow="1" bandRow="1">
                <a:tableStyleId>{5C22544A-7EE6-4342-B048-85BDC9FD1C3A}</a:tableStyleId>
              </a:tblPr>
              <a:tblGrid>
                <a:gridCol w="4805236">
                  <a:extLst>
                    <a:ext uri="{9D8B030D-6E8A-4147-A177-3AD203B41FA5}">
                      <a16:colId xmlns:a16="http://schemas.microsoft.com/office/drawing/2014/main" val="1301375229"/>
                    </a:ext>
                  </a:extLst>
                </a:gridCol>
                <a:gridCol w="4805236">
                  <a:extLst>
                    <a:ext uri="{9D8B030D-6E8A-4147-A177-3AD203B41FA5}">
                      <a16:colId xmlns:a16="http://schemas.microsoft.com/office/drawing/2014/main" val="1178611783"/>
                    </a:ext>
                  </a:extLst>
                </a:gridCol>
              </a:tblGrid>
              <a:tr h="25928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SassoonPrimaryInfant" pitchFamily="2" charset="0"/>
                        </a:rPr>
                        <a:t>SEND Adaptations</a:t>
                      </a:r>
                      <a:endParaRPr lang="en-GB" sz="1050" b="1" kern="1200">
                        <a:solidFill>
                          <a:schemeClr val="tx1"/>
                        </a:solidFill>
                        <a:effectLst/>
                        <a:latin typeface="SassoonPrimaryInfant"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16604165"/>
                  </a:ext>
                </a:extLst>
              </a:tr>
              <a:tr h="31256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SassoonPrimaryInfant" pitchFamily="2" charset="0"/>
                        </a:rPr>
                        <a:t>KS1 My Healthy Self</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1680481913"/>
                  </a:ext>
                </a:extLst>
              </a:tr>
              <a:tr h="592384">
                <a:tc>
                  <a:txBody>
                    <a:bodyPr/>
                    <a:lstStyle/>
                    <a:p>
                      <a:pPr marL="0" indent="0" algn="l">
                        <a:buFont typeface="Arial" panose="020B0604020202020204" pitchFamily="34" charset="0"/>
                        <a:buNone/>
                      </a:pPr>
                      <a:r>
                        <a:rPr lang="en-US" sz="900" u="sng" dirty="0">
                          <a:solidFill>
                            <a:schemeClr val="tx1"/>
                          </a:solidFill>
                          <a:latin typeface="SassoonPrimaryInfant" pitchFamily="2" charset="0"/>
                        </a:rPr>
                        <a:t>Introductory Lesson: To create and agree on rules for RSE &amp; PSHE lessons.</a:t>
                      </a:r>
                    </a:p>
                    <a:p>
                      <a:pPr marL="171450" indent="-171450">
                        <a:buFont typeface="Arial" panose="020B0604020202020204" pitchFamily="34" charset="0"/>
                        <a:buChar char="•"/>
                      </a:pPr>
                      <a:r>
                        <a:rPr lang="en-US" sz="900" dirty="0">
                          <a:latin typeface="SassoonCRInfant" panose="02010503020300020003" pitchFamily="2" charset="0"/>
                        </a:rPr>
                        <a:t>Use visuals and picture prompts to explain key PSHE vocabulary.</a:t>
                      </a:r>
                    </a:p>
                    <a:p>
                      <a:pPr marL="171450" indent="-171450">
                        <a:buFont typeface="Arial" panose="020B0604020202020204" pitchFamily="34" charset="0"/>
                        <a:buChar char="•"/>
                      </a:pPr>
                      <a:r>
                        <a:rPr lang="en-US" sz="900" dirty="0">
                          <a:latin typeface="SassoonCRInfant" panose="02010503020300020003" pitchFamily="2" charset="0"/>
                        </a:rPr>
                        <a:t>Provide sentence starters (e.g., "PSHE helps us...", "A good rule is...").</a:t>
                      </a:r>
                    </a:p>
                    <a:p>
                      <a:pPr marL="171450" indent="-171450">
                        <a:buFont typeface="Arial" panose="020B0604020202020204" pitchFamily="34" charset="0"/>
                        <a:buChar char="•"/>
                      </a:pPr>
                      <a:r>
                        <a:rPr lang="en-US" sz="900" dirty="0">
                          <a:latin typeface="SassoonCRInfant" panose="02010503020300020003" pitchFamily="2" charset="0"/>
                        </a:rPr>
                        <a:t>Allow pupils to share ideas verbally, through drawing, or by choosing from options.</a:t>
                      </a:r>
                    </a:p>
                    <a:p>
                      <a:pPr marL="171450" indent="-171450">
                        <a:buFont typeface="Arial" panose="020B0604020202020204" pitchFamily="34" charset="0"/>
                        <a:buChar char="•"/>
                      </a:pPr>
                      <a:r>
                        <a:rPr lang="en-US" sz="900" dirty="0">
                          <a:latin typeface="SassoonCRInfant" panose="02010503020300020003" pitchFamily="2" charset="0"/>
                        </a:rPr>
                        <a:t>Model and role-play </a:t>
                      </a:r>
                      <a:r>
                        <a:rPr lang="en-US" sz="900" dirty="0" err="1">
                          <a:latin typeface="SassoonCRInfant" panose="02010503020300020003" pitchFamily="2" charset="0"/>
                        </a:rPr>
                        <a:t>behaviours</a:t>
                      </a:r>
                      <a:r>
                        <a:rPr lang="en-US" sz="900" dirty="0">
                          <a:latin typeface="SassoonCRInfant" panose="02010503020300020003" pitchFamily="2" charset="0"/>
                        </a:rPr>
                        <a:t> that help everyone feel safe</a:t>
                      </a:r>
                    </a:p>
                    <a:p>
                      <a:pPr marL="171450" indent="-171450">
                        <a:buFont typeface="Arial" panose="020B0604020202020204" pitchFamily="34" charset="0"/>
                        <a:buChar char="•"/>
                      </a:pPr>
                      <a:r>
                        <a:rPr lang="en-US" sz="900" dirty="0">
                          <a:latin typeface="SassoonCRInfant" panose="02010503020300020003" pitchFamily="2" charset="0"/>
                        </a:rPr>
                        <a:t>.Support discussions with paired talk or adult-led small groups.</a:t>
                      </a:r>
                    </a:p>
                    <a:p>
                      <a:pPr marL="171450" indent="-171450">
                        <a:buFont typeface="Arial" panose="020B0604020202020204" pitchFamily="34" charset="0"/>
                        <a:buChar char="•"/>
                      </a:pPr>
                      <a:r>
                        <a:rPr lang="en-US" sz="900" dirty="0">
                          <a:latin typeface="SassoonCRInfant" panose="02010503020300020003" pitchFamily="2" charset="0"/>
                        </a:rPr>
                        <a:t>Use a simple template and visual symbols when creating the class agreement.</a:t>
                      </a:r>
                    </a:p>
                    <a:p>
                      <a:pPr marL="171450" indent="-171450">
                        <a:buFont typeface="Arial" panose="020B0604020202020204" pitchFamily="34" charset="0"/>
                        <a:buChar char="•"/>
                      </a:pPr>
                      <a:r>
                        <a:rPr lang="en-US" sz="900" dirty="0">
                          <a:latin typeface="SassoonCRInfant" panose="02010503020300020003" pitchFamily="2" charset="0"/>
                        </a:rPr>
                        <a:t>Break tasks into small, manageable steps and give extra processing time.</a:t>
                      </a:r>
                    </a:p>
                    <a:p>
                      <a:pPr marL="171450" indent="-171450">
                        <a:buFont typeface="Arial" panose="020B0604020202020204" pitchFamily="34" charset="0"/>
                        <a:buChar char="•"/>
                      </a:pPr>
                      <a:r>
                        <a:rPr lang="en-US" sz="900" dirty="0">
                          <a:latin typeface="SassoonCRInfant" panose="02010503020300020003" pitchFamily="2" charset="0"/>
                        </a:rPr>
                        <a:t>Offer positive praise and regular checks for understanding.</a:t>
                      </a:r>
                      <a:endParaRPr lang="en-US" sz="900" dirty="0">
                        <a:solidFill>
                          <a:schemeClr val="tx1"/>
                        </a:solidFill>
                        <a:latin typeface="SassoonPrimaryInfant" pitchFamily="2" charset="0"/>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3. To </a:t>
                      </a:r>
                      <a:r>
                        <a:rPr lang="en-US" sz="900" b="1" i="0" u="sng" kern="1200" dirty="0" err="1">
                          <a:solidFill>
                            <a:schemeClr val="dk1"/>
                          </a:solidFill>
                          <a:effectLst/>
                          <a:latin typeface="SassoonCRInfant" panose="02010503020300020003" pitchFamily="2" charset="0"/>
                          <a:ea typeface="+mn-ea"/>
                          <a:cs typeface="+mn-cs"/>
                        </a:rPr>
                        <a:t>recognise</a:t>
                      </a:r>
                      <a:r>
                        <a:rPr lang="en-US" sz="900" b="1" i="0" u="sng" kern="1200" dirty="0">
                          <a:solidFill>
                            <a:schemeClr val="dk1"/>
                          </a:solidFill>
                          <a:effectLst/>
                          <a:latin typeface="SassoonCRInfant" panose="02010503020300020003" pitchFamily="2" charset="0"/>
                          <a:ea typeface="+mn-ea"/>
                          <a:cs typeface="+mn-cs"/>
                        </a:rPr>
                        <a:t> and explain that fruits and vegetables help keep our bodies healthy.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real fruits and vegetables whenever possible.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Include sensory exploration (touch, smell, observe).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sorting activities with pictures and objects.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Provide healthy/unhealthy visual sorting mats.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Reduce language demands with simple labels and symbols.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matching games rather than written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Model </a:t>
                      </a:r>
                      <a:r>
                        <a:rPr lang="en-US" sz="900" b="0" i="0" kern="1200" dirty="0" err="1">
                          <a:solidFill>
                            <a:schemeClr val="dk1"/>
                          </a:solidFill>
                          <a:effectLst/>
                          <a:latin typeface="SassoonCRInfant" panose="02010503020300020003" pitchFamily="2" charset="0"/>
                          <a:ea typeface="+mn-ea"/>
                          <a:cs typeface="+mn-cs"/>
                        </a:rPr>
                        <a:t>explanations:"Carrots</a:t>
                      </a:r>
                      <a:r>
                        <a:rPr lang="en-US" sz="900" b="0" i="0" kern="1200" dirty="0">
                          <a:solidFill>
                            <a:schemeClr val="dk1"/>
                          </a:solidFill>
                          <a:effectLst/>
                          <a:latin typeface="SassoonCRInfant" panose="02010503020300020003" pitchFamily="2" charset="0"/>
                          <a:ea typeface="+mn-ea"/>
                          <a:cs typeface="+mn-cs"/>
                        </a:rPr>
                        <a:t> help my </a:t>
                      </a:r>
                      <a:r>
                        <a:rPr lang="en-US" sz="900" b="0" i="0" kern="1200" dirty="0" err="1">
                          <a:solidFill>
                            <a:schemeClr val="dk1"/>
                          </a:solidFill>
                          <a:effectLst/>
                          <a:latin typeface="SassoonCRInfant" panose="02010503020300020003" pitchFamily="2" charset="0"/>
                          <a:ea typeface="+mn-ea"/>
                          <a:cs typeface="+mn-cs"/>
                        </a:rPr>
                        <a:t>body.""Fruit</a:t>
                      </a:r>
                      <a:r>
                        <a:rPr lang="en-US" sz="900" b="0" i="0" kern="1200" dirty="0">
                          <a:solidFill>
                            <a:schemeClr val="dk1"/>
                          </a:solidFill>
                          <a:effectLst/>
                          <a:latin typeface="SassoonCRInfant" panose="02010503020300020003" pitchFamily="2" charset="0"/>
                          <a:ea typeface="+mn-ea"/>
                          <a:cs typeface="+mn-cs"/>
                        </a:rPr>
                        <a:t> helps me stay healthy."</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3264645"/>
                  </a:ext>
                </a:extLst>
              </a:tr>
              <a:tr h="510683">
                <a:tc>
                  <a:txBody>
                    <a:bodyPr/>
                    <a:lstStyle/>
                    <a:p>
                      <a:pPr marL="0" indent="0" algn="l">
                        <a:buFont typeface="Arial" panose="020B0604020202020204" pitchFamily="34" charset="0"/>
                        <a:buNone/>
                      </a:pPr>
                      <a:r>
                        <a:rPr lang="en-US" sz="900" b="1" i="0" u="sng" kern="1200" dirty="0">
                          <a:solidFill>
                            <a:schemeClr val="dk1"/>
                          </a:solidFill>
                          <a:effectLst/>
                          <a:latin typeface="SassoonCRInfant" panose="02010503020300020003" pitchFamily="2" charset="0"/>
                          <a:ea typeface="+mn-ea"/>
                          <a:cs typeface="+mn-cs"/>
                        </a:rPr>
                        <a:t>1. To describe how being active makes me feel.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emotion cards with symbols, photos or </a:t>
                      </a:r>
                      <a:r>
                        <a:rPr lang="en-US" sz="900" dirty="0" err="1">
                          <a:solidFill>
                            <a:schemeClr val="tx1"/>
                          </a:solidFill>
                          <a:latin typeface="SassoonPrimaryInfant" pitchFamily="2" charset="0"/>
                        </a:rPr>
                        <a:t>Widgit</a:t>
                      </a:r>
                      <a:r>
                        <a:rPr lang="en-US" sz="900" dirty="0">
                          <a:solidFill>
                            <a:schemeClr val="tx1"/>
                          </a:solidFill>
                          <a:latin typeface="SassoonPrimaryInfant" pitchFamily="2" charset="0"/>
                        </a:rPr>
                        <a:t> symbols.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Give pupils a choice of responses ("happy", "</a:t>
                      </a:r>
                      <a:r>
                        <a:rPr lang="en-US" sz="900" dirty="0" err="1">
                          <a:solidFill>
                            <a:schemeClr val="tx1"/>
                          </a:solidFill>
                          <a:latin typeface="SassoonPrimaryInfant" pitchFamily="2" charset="0"/>
                        </a:rPr>
                        <a:t>energised</a:t>
                      </a:r>
                      <a:r>
                        <a:rPr lang="en-US" sz="900" dirty="0">
                          <a:solidFill>
                            <a:schemeClr val="tx1"/>
                          </a:solidFill>
                          <a:latin typeface="SassoonPrimaryInfant" pitchFamily="2" charset="0"/>
                        </a:rPr>
                        <a:t>", "tired", "excited") rather than open-ended questions.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Allow pupils to point, match or select feelings rather than </a:t>
                      </a:r>
                      <a:r>
                        <a:rPr lang="en-US" sz="900" dirty="0" err="1">
                          <a:solidFill>
                            <a:schemeClr val="tx1"/>
                          </a:solidFill>
                          <a:latin typeface="SassoonPrimaryInfant" pitchFamily="2" charset="0"/>
                        </a:rPr>
                        <a:t>verbalising</a:t>
                      </a:r>
                      <a:r>
                        <a:rPr lang="en-US" sz="900" dirty="0">
                          <a:solidFill>
                            <a:schemeClr val="tx1"/>
                          </a:solidFill>
                          <a:latin typeface="SassoonPrimaryInfant" pitchFamily="2" charset="0"/>
                        </a:rPr>
                        <a: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Complete a short physical activity before discussing feelings.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sentence </a:t>
                      </a:r>
                      <a:r>
                        <a:rPr lang="en-US" sz="900" dirty="0" err="1">
                          <a:solidFill>
                            <a:schemeClr val="tx1"/>
                          </a:solidFill>
                          <a:latin typeface="SassoonPrimaryInfant" pitchFamily="2" charset="0"/>
                        </a:rPr>
                        <a:t>stems:"When</a:t>
                      </a:r>
                      <a:r>
                        <a:rPr lang="en-US" sz="900" dirty="0">
                          <a:solidFill>
                            <a:schemeClr val="tx1"/>
                          </a:solidFill>
                          <a:latin typeface="SassoonPrimaryInfant" pitchFamily="2" charset="0"/>
                        </a:rPr>
                        <a:t> I move, I feel...""After running, my body feels...“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Pair pupils with a supportive talk partner.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body outline visuals to identify physical sensations.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u="sng" dirty="0">
                          <a:solidFill>
                            <a:schemeClr val="tx1"/>
                          </a:solidFill>
                          <a:latin typeface="SassoonPrimaryInfant" pitchFamily="2" charset="0"/>
                        </a:rPr>
                        <a:t>4. To explain how healthy food and drink choices help the body and mind.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visuals showing healthy foods and drinks.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Introduce one food group at a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simple comparisons. Everyday foods, Sometimes foods.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Create a visual plate representing balanced choices.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structured talk </a:t>
                      </a:r>
                      <a:r>
                        <a:rPr lang="en-US" sz="900" dirty="0" err="1">
                          <a:solidFill>
                            <a:schemeClr val="tx1"/>
                          </a:solidFill>
                          <a:latin typeface="SassoonPrimaryInfant" pitchFamily="2" charset="0"/>
                        </a:rPr>
                        <a:t>prompts:"Water</a:t>
                      </a:r>
                      <a:r>
                        <a:rPr lang="en-US" sz="900" dirty="0">
                          <a:solidFill>
                            <a:schemeClr val="tx1"/>
                          </a:solidFill>
                          <a:latin typeface="SassoonPrimaryInfant" pitchFamily="2" charset="0"/>
                        </a:rPr>
                        <a:t> helps...""Healthy food helps...“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Provide picture-supported vocabulary.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latin typeface="SassoonPrimaryInfant" pitchFamily="2" charset="0"/>
                        </a:rPr>
                        <a:t>Use role-play or shopping activities to make choices concrete.</a:t>
                      </a:r>
                      <a:endParaRPr lang="en-GB" sz="900" dirty="0">
                        <a:solidFill>
                          <a:schemeClr val="tx1"/>
                        </a:solidFill>
                        <a:latin typeface="SassoonPrimaryInfant"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84654541"/>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2. </a:t>
                      </a:r>
                      <a:r>
                        <a:rPr lang="en-US" sz="900" b="0" i="0" u="sng" kern="1200" dirty="0">
                          <a:solidFill>
                            <a:schemeClr val="dk1"/>
                          </a:solidFill>
                          <a:effectLst/>
                          <a:latin typeface="SassoonCRInfant" panose="02010503020300020003" pitchFamily="2" charset="0"/>
                          <a:ea typeface="+mn-ea"/>
                          <a:cs typeface="+mn-cs"/>
                        </a:rPr>
                        <a:t>To explain why sleep is important and how a bedtime routine can help.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sequencing cards showing a bedtime routine.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Provide visual timetables of bedtime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simple cause-and-effect pictures: Sleep → energy No sleep → tired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Show photographs of bedtime routines.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Use repetitive language and key vocabulary.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Allow pupils to sort activities into: Before bed Not before bed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kern="1200" dirty="0">
                          <a:solidFill>
                            <a:schemeClr val="dk1"/>
                          </a:solidFill>
                          <a:effectLst/>
                          <a:latin typeface="SassoonCRInfant" panose="02010503020300020003" pitchFamily="2" charset="0"/>
                          <a:ea typeface="+mn-ea"/>
                          <a:cs typeface="+mn-cs"/>
                        </a:rPr>
                        <a:t>Provide sentence </a:t>
                      </a:r>
                      <a:r>
                        <a:rPr lang="en-US" sz="900" b="0" i="0" kern="1200" dirty="0" err="1">
                          <a:solidFill>
                            <a:schemeClr val="dk1"/>
                          </a:solidFill>
                          <a:effectLst/>
                          <a:latin typeface="SassoonCRInfant" panose="02010503020300020003" pitchFamily="2" charset="0"/>
                          <a:ea typeface="+mn-ea"/>
                          <a:cs typeface="+mn-cs"/>
                        </a:rPr>
                        <a:t>frames:"Sleep</a:t>
                      </a:r>
                      <a:r>
                        <a:rPr lang="en-US" sz="900" b="0" i="0" kern="1200" dirty="0">
                          <a:solidFill>
                            <a:schemeClr val="dk1"/>
                          </a:solidFill>
                          <a:effectLst/>
                          <a:latin typeface="SassoonCRInfant" panose="02010503020300020003" pitchFamily="2" charset="0"/>
                          <a:ea typeface="+mn-ea"/>
                          <a:cs typeface="+mn-cs"/>
                        </a:rPr>
                        <a:t> helps me...“ "Before bed I should..."</a:t>
                      </a:r>
                      <a:endParaRPr lang="en-US" sz="900" b="0" i="0" u="none" kern="1200" dirty="0">
                        <a:solidFill>
                          <a:schemeClr val="dk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a:solidFill>
                            <a:schemeClr val="dk1"/>
                          </a:solidFill>
                          <a:effectLst/>
                          <a:latin typeface="SassoonCRInfant" panose="02010503020300020003" pitchFamily="2" charset="0"/>
                          <a:ea typeface="+mn-ea"/>
                          <a:cs typeface="+mn-cs"/>
                        </a:rPr>
                        <a:t>5. To identify ways to keep my teeth clean and healthy.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Demonstrate brushing using a large model or toothbrush.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Use visual step-by-step brushing guides.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Show photographs or short videos.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Use sequencing cards: Toothbrush- Toothpaste- Brush- teeth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Include practical brushing demonstrations.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Use sorting activities: Good for teeth. Not good for teeth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a:solidFill>
                            <a:schemeClr val="dk1"/>
                          </a:solidFill>
                          <a:effectLst/>
                          <a:latin typeface="SassoonCRInfant" panose="02010503020300020003" pitchFamily="2" charset="0"/>
                          <a:ea typeface="+mn-ea"/>
                          <a:cs typeface="+mn-cs"/>
                        </a:rPr>
                        <a:t>Offer verbal, picture or practical responses.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4775878"/>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i="0" u="sng" kern="1200" dirty="0">
                          <a:solidFill>
                            <a:schemeClr val="dk1"/>
                          </a:solidFill>
                          <a:effectLst/>
                          <a:latin typeface="SassoonCRInfant" panose="02010503020300020003" pitchFamily="2" charset="0"/>
                          <a:ea typeface="+mn-ea"/>
                          <a:cs typeface="+mn-cs"/>
                        </a:rPr>
                        <a:t>General Adaptations for SEND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Pre-teach key vocabulary every lesson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Use multi-sensory activities. Sorting, matching, drawing, acting, movement-based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Keep instructions short and supported with visuals. One step at a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Allow extra processing time. Especially for children with language or cognitive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Provide visual scaffold for all discussions.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Use consistent visual supports across lessons (symbols, photos, icons). *Widget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Use flexible response formats. Drawing, pointing, choosing, acting, using symbol, photo, video, speaking.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Build in movement breaks.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Provide emotional check-ins.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Use repetition and revisit concepts often. Essential for long-term retention.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Work closely with support staff. Ensure consistent language, prompts, and expectations.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u="none" kern="1200" dirty="0">
                          <a:solidFill>
                            <a:schemeClr val="dk1"/>
                          </a:solidFill>
                          <a:effectLst/>
                          <a:latin typeface="SassoonCRInfant" panose="02010503020300020003" pitchFamily="2" charset="0"/>
                          <a:ea typeface="+mn-ea"/>
                          <a:cs typeface="+mn-cs"/>
                        </a:rPr>
                        <a:t>Celebrate effort, not just outcomes.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u="sng">
                          <a:solidFill>
                            <a:schemeClr val="tx1"/>
                          </a:solidFill>
                          <a:latin typeface="SassoonPrimaryInfant" pitchFamily="2" charset="0"/>
                        </a:rPr>
                        <a:t>6. To use what I know about looking after my body to create a healthy daily routine.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Provide pre-made routine cards to sequence.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Reduce writing requirements.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Allow pupils to cut, stick and order pictures.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Use visual timetables.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Model an example routine first.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Break the task into smaller steps. Sleep- Eat- Brush teeth- Be active.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Provide a scaffolded template.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Allow verbal explanations instead of written ones.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tx1"/>
                          </a:solidFill>
                          <a:latin typeface="SassoonPrimaryInfant" pitchFamily="2" charset="0"/>
                        </a:rPr>
                        <a:t>Support organisation through adult prompting and questioning.</a:t>
                      </a:r>
                      <a:endParaRPr lang="en-GB" sz="900">
                        <a:solidFill>
                          <a:schemeClr val="tx1"/>
                        </a:solidFill>
                        <a:latin typeface="SassoonPrimaryInfant"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i="0" u="none" kern="1200" dirty="0">
                        <a:solidFill>
                          <a:schemeClr val="dk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7379088"/>
                  </a:ext>
                </a:extLst>
              </a:tr>
            </a:tbl>
          </a:graphicData>
        </a:graphic>
      </p:graphicFrame>
    </p:spTree>
    <p:extLst>
      <p:ext uri="{BB962C8B-B14F-4D97-AF65-F5344CB8AC3E}">
        <p14:creationId xmlns:p14="http://schemas.microsoft.com/office/powerpoint/2010/main" val="2462344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2D26D6-50F5-6546-A4E2-786C97018945}"/>
              </a:ext>
            </a:extLst>
          </p:cNvPr>
          <p:cNvSpPr txBox="1"/>
          <p:nvPr/>
        </p:nvSpPr>
        <p:spPr>
          <a:xfrm>
            <a:off x="189742" y="0"/>
            <a:ext cx="8243057" cy="369332"/>
          </a:xfrm>
          <a:prstGeom prst="rect">
            <a:avLst/>
          </a:prstGeom>
          <a:noFill/>
        </p:spPr>
        <p:txBody>
          <a:bodyPr wrap="square" rtlCol="0">
            <a:spAutoFit/>
          </a:bodyPr>
          <a:lstStyle/>
          <a:p>
            <a:r>
              <a:rPr lang="en-GB" u="sng" dirty="0">
                <a:latin typeface="SassoonPrimaryInfant" pitchFamily="2" charset="0"/>
              </a:rPr>
              <a:t>Year 3/4: My Healthy Self (Y4 units)</a:t>
            </a:r>
          </a:p>
        </p:txBody>
      </p:sp>
      <p:graphicFrame>
        <p:nvGraphicFramePr>
          <p:cNvPr id="6" name="Table 5">
            <a:extLst>
              <a:ext uri="{FF2B5EF4-FFF2-40B4-BE49-F238E27FC236}">
                <a16:creationId xmlns:a16="http://schemas.microsoft.com/office/drawing/2014/main" id="{7FE0A500-7C5B-1845-B169-8704D0F65F82}"/>
              </a:ext>
            </a:extLst>
          </p:cNvPr>
          <p:cNvGraphicFramePr>
            <a:graphicFrameLocks noGrp="1"/>
          </p:cNvGraphicFramePr>
          <p:nvPr>
            <p:extLst>
              <p:ext uri="{D42A27DB-BD31-4B8C-83A1-F6EECF244321}">
                <p14:modId xmlns:p14="http://schemas.microsoft.com/office/powerpoint/2010/main" val="3135046184"/>
              </p:ext>
            </p:extLst>
          </p:nvPr>
        </p:nvGraphicFramePr>
        <p:xfrm>
          <a:off x="94129" y="369334"/>
          <a:ext cx="9705138" cy="6430120"/>
        </p:xfrm>
        <a:graphic>
          <a:graphicData uri="http://schemas.openxmlformats.org/drawingml/2006/table">
            <a:tbl>
              <a:tblPr firstRow="1" bandRow="1">
                <a:tableStyleId>{5C22544A-7EE6-4342-B048-85BDC9FD1C3A}</a:tableStyleId>
              </a:tblPr>
              <a:tblGrid>
                <a:gridCol w="1052500">
                  <a:extLst>
                    <a:ext uri="{9D8B030D-6E8A-4147-A177-3AD203B41FA5}">
                      <a16:colId xmlns:a16="http://schemas.microsoft.com/office/drawing/2014/main" val="20000"/>
                    </a:ext>
                  </a:extLst>
                </a:gridCol>
                <a:gridCol w="2177142">
                  <a:extLst>
                    <a:ext uri="{9D8B030D-6E8A-4147-A177-3AD203B41FA5}">
                      <a16:colId xmlns:a16="http://schemas.microsoft.com/office/drawing/2014/main" val="20001"/>
                    </a:ext>
                  </a:extLst>
                </a:gridCol>
                <a:gridCol w="2646723">
                  <a:extLst>
                    <a:ext uri="{9D8B030D-6E8A-4147-A177-3AD203B41FA5}">
                      <a16:colId xmlns:a16="http://schemas.microsoft.com/office/drawing/2014/main" val="217060104"/>
                    </a:ext>
                  </a:extLst>
                </a:gridCol>
                <a:gridCol w="3115449">
                  <a:extLst>
                    <a:ext uri="{9D8B030D-6E8A-4147-A177-3AD203B41FA5}">
                      <a16:colId xmlns:a16="http://schemas.microsoft.com/office/drawing/2014/main" val="20002"/>
                    </a:ext>
                  </a:extLst>
                </a:gridCol>
                <a:gridCol w="713324">
                  <a:extLst>
                    <a:ext uri="{9D8B030D-6E8A-4147-A177-3AD203B41FA5}">
                      <a16:colId xmlns:a16="http://schemas.microsoft.com/office/drawing/2014/main" val="20003"/>
                    </a:ext>
                  </a:extLst>
                </a:gridCol>
              </a:tblGrid>
              <a:tr h="42793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SassoonPrimaryInfant" pitchFamily="2" charset="0"/>
                        </a:rPr>
                        <a:t>Curricular Goal-To u</a:t>
                      </a:r>
                      <a:r>
                        <a:rPr lang="en-US" sz="1200" dirty="0" err="1">
                          <a:solidFill>
                            <a:schemeClr val="tx1"/>
                          </a:solidFill>
                          <a:latin typeface="SassoonPrimaryInfant" pitchFamily="2" charset="0"/>
                        </a:rPr>
                        <a:t>nderstand</a:t>
                      </a:r>
                      <a:r>
                        <a:rPr lang="en-US" sz="1200" dirty="0">
                          <a:solidFill>
                            <a:schemeClr val="tx1"/>
                          </a:solidFill>
                          <a:latin typeface="SassoonPrimaryInfant" pitchFamily="2" charset="0"/>
                        </a:rPr>
                        <a:t> how healthy choices support both physical and mental wellbeing by exploring exercise, nutrition and hydration.</a:t>
                      </a:r>
                      <a:endParaRPr lang="en-GB" sz="1050" b="1" kern="1200" dirty="0">
                        <a:solidFill>
                          <a:schemeClr val="tx1"/>
                        </a:solidFill>
                        <a:effectLst/>
                        <a:latin typeface="SassoonPrimaryInfant"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omic Sans MS" panose="030F0702030302020204" pitchFamily="66" charset="0"/>
                        <a:ea typeface="Calibri"/>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0318070"/>
                  </a:ext>
                </a:extLst>
              </a:tr>
              <a:tr h="5168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chemeClr val="tx1"/>
                          </a:solidFill>
                          <a:latin typeface="SassoonPrimaryInfant" pitchFamily="2" charset="0"/>
                        </a:rPr>
                        <a:t>Year 3/4</a:t>
                      </a:r>
                      <a:r>
                        <a:rPr lang="en-GB" sz="1000" b="1" baseline="0" dirty="0">
                          <a:solidFill>
                            <a:schemeClr val="tx1"/>
                          </a:solidFill>
                          <a:latin typeface="SassoonPrimaryInfant" pitchFamily="2" charset="0"/>
                        </a:rPr>
                        <a:t> Autumn 1</a:t>
                      </a:r>
                      <a:endPar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rPr>
                        <a:t>Objectives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SassoonPrimaryInfant" pitchFamily="2" charset="0"/>
                          <a:ea typeface="+mn-ea"/>
                          <a:cs typeface="+mn-cs"/>
                        </a:rPr>
                        <a:t>Sequence of lessons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50" b="1">
                          <a:solidFill>
                            <a:schemeClr val="tx1"/>
                          </a:solidFill>
                          <a:latin typeface="SassoonPrimaryInfant" pitchFamily="2" charset="0"/>
                        </a:rPr>
                        <a:t>Substantive Knowledge</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assoonPrimaryInfant" pitchFamily="2" charset="0"/>
                          <a:ea typeface="Calibri"/>
                          <a:cs typeface="Times New Roman"/>
                        </a:rPr>
                        <a:t>Disciplinary thinking skills </a:t>
                      </a:r>
                      <a:r>
                        <a:rPr kumimoji="0" lang="en-US" sz="1000" b="0" i="0" u="none" strike="noStrike" kern="1200" cap="none" spc="0" normalizeH="0" baseline="0" noProof="0">
                          <a:ln>
                            <a:noFill/>
                          </a:ln>
                          <a:solidFill>
                            <a:prstClr val="black"/>
                          </a:solidFill>
                          <a:effectLst/>
                          <a:uLnTx/>
                          <a:uFillTx/>
                          <a:latin typeface="SassoonPrimaryInfant" pitchFamily="2" charset="0"/>
                          <a:ea typeface="Calibri"/>
                          <a:cs typeface="Times New Roman"/>
                        </a:rPr>
                        <a:t>the pupils will use to understand what they know</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0" lang="en-GB" sz="1000" b="1"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Key vocab </a:t>
                      </a:r>
                      <a:endParaRPr lang="en-GB" sz="1050" dirty="0">
                        <a:solidFill>
                          <a:schemeClr val="tx1"/>
                        </a:solidFill>
                        <a:latin typeface="SassoonPrimaryInfant" pitchFamily="2" charset="0"/>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382278">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1. Introductory Lesson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To create an RSE and PSHE </a:t>
                      </a:r>
                      <a:r>
                        <a:rPr lang="en-US" sz="900" b="0" i="0" u="none" kern="1200" dirty="0">
                          <a:solidFill>
                            <a:schemeClr val="dk1"/>
                          </a:solidFill>
                          <a:effectLst/>
                          <a:latin typeface="SassoonCRInfant" panose="02010503020300020003" pitchFamily="2" charset="0"/>
                          <a:ea typeface="+mn-ea"/>
                          <a:cs typeface="+mn-cs"/>
                        </a:rPr>
                        <a:t>agreement through discussion.</a:t>
                      </a:r>
                      <a:endParaRPr kumimoji="0" lang="en-GB" sz="900" b="1"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p>
                      <a:pPr marL="0" indent="0" algn="l">
                        <a:buFont typeface="Arial" panose="020B0604020202020204" pitchFamily="34" charset="0"/>
                        <a:buNone/>
                      </a:pPr>
                      <a:endParaRPr lang="en-US" sz="900" b="1"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1" i="0" u="none" kern="1200" dirty="0">
                          <a:solidFill>
                            <a:schemeClr val="dk1"/>
                          </a:solidFill>
                          <a:effectLst/>
                          <a:latin typeface="SassoonCRInfant" panose="02010503020300020003" pitchFamily="2" charset="0"/>
                          <a:ea typeface="+mn-ea"/>
                          <a:cs typeface="+mn-cs"/>
                        </a:rPr>
                        <a:t>2. </a:t>
                      </a:r>
                      <a:r>
                        <a:rPr lang="en-US" sz="900" b="0" i="0" u="none" kern="1200" dirty="0">
                          <a:solidFill>
                            <a:schemeClr val="dk1"/>
                          </a:solidFill>
                          <a:effectLst/>
                          <a:latin typeface="SassoonCRInfant" panose="02010503020300020003" pitchFamily="2" charset="0"/>
                          <a:ea typeface="+mn-ea"/>
                          <a:cs typeface="+mn-cs"/>
                        </a:rPr>
                        <a:t>To explore the importance of having a balanced diet.</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0" i="0" u="none" kern="1200" dirty="0">
                          <a:solidFill>
                            <a:schemeClr val="dk1"/>
                          </a:solidFill>
                          <a:effectLst/>
                          <a:latin typeface="SassoonCRInfant" panose="02010503020300020003" pitchFamily="2" charset="0"/>
                          <a:ea typeface="+mn-ea"/>
                          <a:cs typeface="+mn-cs"/>
                        </a:rPr>
                        <a:t>3. To investigate how physical activity affects the body.</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0" i="0" u="none" kern="1200" dirty="0">
                          <a:solidFill>
                            <a:schemeClr val="dk1"/>
                          </a:solidFill>
                          <a:effectLst/>
                          <a:latin typeface="SassoonCRInfant" panose="02010503020300020003" pitchFamily="2" charset="0"/>
                          <a:ea typeface="+mn-ea"/>
                          <a:cs typeface="+mn-cs"/>
                        </a:rPr>
                        <a:t>4. To examine how daily habits and choices can affect our energy levels.</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0" i="0" u="none" kern="1200" dirty="0">
                          <a:solidFill>
                            <a:schemeClr val="dk1"/>
                          </a:solidFill>
                          <a:effectLst/>
                          <a:latin typeface="SassoonCRInfant" panose="02010503020300020003" pitchFamily="2" charset="0"/>
                          <a:ea typeface="+mn-ea"/>
                          <a:cs typeface="+mn-cs"/>
                        </a:rPr>
                        <a:t>5. To </a:t>
                      </a:r>
                      <a:r>
                        <a:rPr lang="en-US" sz="900" b="0" i="0" u="none" kern="1200" dirty="0" err="1">
                          <a:solidFill>
                            <a:schemeClr val="dk1"/>
                          </a:solidFill>
                          <a:effectLst/>
                          <a:latin typeface="SassoonCRInfant" panose="02010503020300020003" pitchFamily="2" charset="0"/>
                          <a:ea typeface="+mn-ea"/>
                          <a:cs typeface="+mn-cs"/>
                        </a:rPr>
                        <a:t>recognise</a:t>
                      </a:r>
                      <a:r>
                        <a:rPr lang="en-US" sz="900" b="0" i="0" u="none" kern="1200" dirty="0">
                          <a:solidFill>
                            <a:schemeClr val="dk1"/>
                          </a:solidFill>
                          <a:effectLst/>
                          <a:latin typeface="SassoonCRInfant" panose="02010503020300020003" pitchFamily="2" charset="0"/>
                          <a:ea typeface="+mn-ea"/>
                          <a:cs typeface="+mn-cs"/>
                        </a:rPr>
                        <a:t> when someone may need support and how to seek help.</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0" i="0" u="none" kern="1200" dirty="0">
                          <a:solidFill>
                            <a:schemeClr val="dk1"/>
                          </a:solidFill>
                          <a:effectLst/>
                          <a:latin typeface="SassoonCRInfant" panose="02010503020300020003" pitchFamily="2" charset="0"/>
                          <a:ea typeface="+mn-ea"/>
                          <a:cs typeface="+mn-cs"/>
                        </a:rPr>
                        <a:t>6. To understand how a growth mindset helps us respond to challenges.</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p>
                      <a:pPr marL="0" indent="0" algn="l">
                        <a:buFont typeface="Arial" panose="020B0604020202020204" pitchFamily="34" charset="0"/>
                        <a:buNone/>
                      </a:pPr>
                      <a:r>
                        <a:rPr lang="en-US" sz="900" b="0" i="0" u="none" kern="1200" dirty="0">
                          <a:solidFill>
                            <a:schemeClr val="dk1"/>
                          </a:solidFill>
                          <a:effectLst/>
                          <a:latin typeface="SassoonCRInfant" panose="02010503020300020003" pitchFamily="2" charset="0"/>
                          <a:ea typeface="+mn-ea"/>
                          <a:cs typeface="+mn-cs"/>
                        </a:rPr>
                        <a:t>7. To understand that being kind can help me too.</a:t>
                      </a:r>
                      <a:endParaRPr lang="en-US" sz="900" b="1" i="0" u="none" kern="1200" dirty="0">
                        <a:solidFill>
                          <a:schemeClr val="dk1"/>
                        </a:solidFill>
                        <a:effectLst/>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sng"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1. Intro Lesson: </a:t>
                      </a:r>
                      <a:r>
                        <a:rPr lang="en-GB" sz="800" b="1" u="sng" kern="1200" dirty="0">
                          <a:solidFill>
                            <a:schemeClr val="dk1"/>
                          </a:solidFill>
                          <a:effectLst/>
                          <a:latin typeface="SassoonCRInfant" panose="02010503020300020003" pitchFamily="2" charset="0"/>
                          <a:ea typeface="+mn-ea"/>
                          <a:cs typeface="+mn-cs"/>
                        </a:rPr>
                        <a:t>Setting ground rules for RSE and PSHE lessons.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dirty="0">
                          <a:solidFill>
                            <a:schemeClr val="dk1"/>
                          </a:solidFill>
                          <a:effectLst/>
                          <a:latin typeface="SassoonCRInfant" panose="02010503020300020003" pitchFamily="2" charset="0"/>
                          <a:ea typeface="+mn-ea"/>
                          <a:cs typeface="+mn-cs"/>
                        </a:rPr>
                        <a:t>Recap Y2 RSE &amp; PSHE as a subject and exploring how to create a successful learning environment for these lessons. </a:t>
                      </a:r>
                      <a:r>
                        <a:rPr lang="en-GB" sz="800" b="0" u="none" kern="1200" dirty="0">
                          <a:solidFill>
                            <a:schemeClr val="dk1"/>
                          </a:solidFill>
                          <a:effectLst/>
                          <a:latin typeface="SassoonCRInfant" panose="02010503020300020003" pitchFamily="2" charset="0"/>
                          <a:ea typeface="+mn-ea"/>
                          <a:cs typeface="+mn-cs"/>
                        </a:rPr>
                        <a:t>Make a class charter/ rules and the class signs it to agree.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u="sng" kern="1200" dirty="0">
                          <a:solidFill>
                            <a:schemeClr val="dk1"/>
                          </a:solidFill>
                          <a:effectLst/>
                          <a:latin typeface="SassoonCRInfant" panose="02010503020300020003" pitchFamily="2" charset="0"/>
                          <a:ea typeface="+mn-ea"/>
                          <a:cs typeface="+mn-cs"/>
                        </a:rPr>
                        <a:t>2. What is a balanced diet and why does having one matter?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Understanding why it is important to have a balanced diet and how to achieve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3. How can being active help my mind and body?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Exploring how staying active and exercising has mental and physical health 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4. How can I keep my energy up throughout the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Exploring the daily habits and choices that can affect energy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5. How can I get support for myself or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Exploring signs that someone needs support and learning who and how to ask for help.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6. How can I respond when things feel hard?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Discovering what having a growth mindset means and how to develop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7. Why is helping others good for me too?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Discovering ways to be kind and exploring how helping others can improve wellbeing.</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sleep, hobbies, exercise and time with others can help look after feelings.</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opportunities in the community can support physical activity.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some activities make the heart beat faster, breathing heavier and the body warmer.</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physical activity strengthens the heart, lungs, muscles and bones.</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being active helps coordination, balance and energy levels.</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sitting still for long periods can cause low energy and is not good for the body.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a balanced diet includes a variety of food groups.</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different food groups have different functions in the body.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too much sugar, salt or fat can lead to health problems over time.</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we should aim for at least five portions of fruit and vegetables each day.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we should aim to drink 1.5 </a:t>
                      </a:r>
                      <a:r>
                        <a:rPr kumimoji="0" lang="en-US" sz="800" b="0" i="0" u="none" strike="noStrike" kern="1200" cap="none" spc="0" normalizeH="0" baseline="0" noProof="0" dirty="0" err="1">
                          <a:ln>
                            <a:noFill/>
                          </a:ln>
                          <a:solidFill>
                            <a:prstClr val="black"/>
                          </a:solidFill>
                          <a:effectLst/>
                          <a:uLnTx/>
                          <a:uFillTx/>
                          <a:latin typeface="SassoonCRInfant" panose="02010503020300020003" pitchFamily="2" charset="0"/>
                          <a:ea typeface="+mn-ea"/>
                          <a:cs typeface="+mn-cs"/>
                        </a:rPr>
                        <a:t>litres</a:t>
                      </a: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 (6–8 glasses) of water each day.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nutrients help the body grow, stay healthy and have energy.</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processed foods have been changed or added to.</a:t>
                      </a:r>
                    </a:p>
                    <a:p>
                      <a:pPr marL="171450" indent="-171450" algn="l">
                        <a:lnSpc>
                          <a:spcPct val="100000"/>
                        </a:lnSpc>
                        <a:spcAft>
                          <a:spcPts val="0"/>
                        </a:spcAft>
                        <a:buFont typeface="Arial" panose="020B0604020202020204" pitchFamily="34" charset="0"/>
                        <a:buChar char="•"/>
                      </a:pPr>
                      <a:r>
                        <a:rPr kumimoji="0" lang="en-US"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Know that less processed foods often contain more nutrients.</a:t>
                      </a:r>
                      <a:endParaRPr kumimoji="0" lang="en-GB" sz="8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b="0" i="0" kern="1200" dirty="0">
                        <a:solidFill>
                          <a:schemeClr val="dk1"/>
                        </a:solidFill>
                        <a:effectLst/>
                        <a:latin typeface="SassoonCRInfant" panose="02010503020300020003" pitchFamily="2" charset="0"/>
                        <a:ea typeface="+mn-ea"/>
                        <a:cs typeface="+mn-cs"/>
                      </a:endParaRPr>
                    </a:p>
                    <a:p>
                      <a:pPr marL="171450" indent="-171450">
                        <a:buFont typeface="Arial" panose="020B0604020202020204" pitchFamily="34" charset="0"/>
                        <a:buChar char="•"/>
                      </a:pPr>
                      <a:r>
                        <a:rPr lang="en-US" sz="900" b="0" i="0" kern="1200" dirty="0">
                          <a:solidFill>
                            <a:schemeClr val="dk1"/>
                          </a:solidFill>
                          <a:effectLst/>
                          <a:latin typeface="SassoonCRInfant" panose="02010503020300020003" pitchFamily="2" charset="0"/>
                          <a:ea typeface="+mn-ea"/>
                          <a:cs typeface="+mn-cs"/>
                        </a:rPr>
                        <a:t>Discuss and justify views respectfully.</a:t>
                      </a:r>
                    </a:p>
                    <a:p>
                      <a:pPr marL="171450" indent="-171450">
                        <a:buFont typeface="Arial" panose="020B0604020202020204" pitchFamily="34" charset="0"/>
                        <a:buChar char="•"/>
                      </a:pPr>
                      <a:r>
                        <a:rPr lang="en-US" sz="900" b="0" i="0" kern="1200" dirty="0">
                          <a:solidFill>
                            <a:schemeClr val="dk1"/>
                          </a:solidFill>
                          <a:effectLst/>
                          <a:latin typeface="SassoonCRInfant" panose="02010503020300020003" pitchFamily="2" charset="0"/>
                          <a:ea typeface="+mn-ea"/>
                          <a:cs typeface="+mn-cs"/>
                        </a:rPr>
                        <a:t>Classify and evaluate health information.</a:t>
                      </a:r>
                    </a:p>
                    <a:p>
                      <a:pPr marL="171450" indent="-171450">
                        <a:buFont typeface="Arial" panose="020B0604020202020204" pitchFamily="34" charset="0"/>
                        <a:buChar char="•"/>
                      </a:pPr>
                      <a:r>
                        <a:rPr lang="en-US" sz="900" b="0" i="0" kern="1200" dirty="0">
                          <a:solidFill>
                            <a:schemeClr val="dk1"/>
                          </a:solidFill>
                          <a:effectLst/>
                          <a:latin typeface="SassoonCRInfant" panose="02010503020300020003" pitchFamily="2" charset="0"/>
                          <a:ea typeface="+mn-ea"/>
                          <a:cs typeface="+mn-cs"/>
                        </a:rPr>
                        <a:t>Observe and explain the effects of physical activity.</a:t>
                      </a:r>
                    </a:p>
                    <a:p>
                      <a:pPr marL="171450" indent="-171450">
                        <a:buFont typeface="Arial" panose="020B0604020202020204" pitchFamily="34" charset="0"/>
                        <a:buChar char="•"/>
                      </a:pPr>
                      <a:r>
                        <a:rPr lang="en-US" sz="900" b="0" i="0" kern="1200" dirty="0" err="1">
                          <a:solidFill>
                            <a:schemeClr val="dk1"/>
                          </a:solidFill>
                          <a:effectLst/>
                          <a:latin typeface="SassoonCRInfant" panose="02010503020300020003" pitchFamily="2" charset="0"/>
                          <a:ea typeface="+mn-ea"/>
                          <a:cs typeface="+mn-cs"/>
                        </a:rPr>
                        <a:t>Analyse</a:t>
                      </a:r>
                      <a:r>
                        <a:rPr lang="en-US" sz="900" b="0" i="0" kern="1200" dirty="0">
                          <a:solidFill>
                            <a:schemeClr val="dk1"/>
                          </a:solidFill>
                          <a:effectLst/>
                          <a:latin typeface="SassoonCRInfant" panose="02010503020300020003" pitchFamily="2" charset="0"/>
                          <a:ea typeface="+mn-ea"/>
                          <a:cs typeface="+mn-cs"/>
                        </a:rPr>
                        <a:t> how choices affect wellbeing.</a:t>
                      </a:r>
                    </a:p>
                    <a:p>
                      <a:pPr marL="171450" indent="-171450">
                        <a:buFont typeface="Arial" panose="020B0604020202020204" pitchFamily="34" charset="0"/>
                        <a:buChar char="•"/>
                      </a:pPr>
                      <a:r>
                        <a:rPr lang="en-US" sz="900" b="0" i="0" kern="1200" dirty="0" err="1">
                          <a:solidFill>
                            <a:schemeClr val="dk1"/>
                          </a:solidFill>
                          <a:effectLst/>
                          <a:latin typeface="SassoonCRInfant" panose="02010503020300020003" pitchFamily="2" charset="0"/>
                          <a:ea typeface="+mn-ea"/>
                          <a:cs typeface="+mn-cs"/>
                        </a:rPr>
                        <a:t>Recognise</a:t>
                      </a:r>
                      <a:r>
                        <a:rPr lang="en-US" sz="900" b="0" i="0" kern="1200" dirty="0">
                          <a:solidFill>
                            <a:schemeClr val="dk1"/>
                          </a:solidFill>
                          <a:effectLst/>
                          <a:latin typeface="SassoonCRInfant" panose="02010503020300020003" pitchFamily="2" charset="0"/>
                          <a:ea typeface="+mn-ea"/>
                          <a:cs typeface="+mn-cs"/>
                        </a:rPr>
                        <a:t> when support is needed and make informed decisions.</a:t>
                      </a:r>
                    </a:p>
                    <a:p>
                      <a:pPr marL="171450" indent="-171450">
                        <a:buFont typeface="Arial" panose="020B0604020202020204" pitchFamily="34" charset="0"/>
                        <a:buChar char="•"/>
                      </a:pPr>
                      <a:r>
                        <a:rPr lang="en-US" sz="900" b="0" i="0" kern="1200" dirty="0">
                          <a:solidFill>
                            <a:schemeClr val="dk1"/>
                          </a:solidFill>
                          <a:effectLst/>
                          <a:latin typeface="SassoonCRInfant" panose="02010503020300020003" pitchFamily="2" charset="0"/>
                          <a:ea typeface="+mn-ea"/>
                          <a:cs typeface="+mn-cs"/>
                        </a:rPr>
                        <a:t>Reflect on challenges and use problem-solving strategies.</a:t>
                      </a:r>
                    </a:p>
                    <a:p>
                      <a:pPr marL="171450" indent="-171450">
                        <a:buFont typeface="Arial" panose="020B0604020202020204" pitchFamily="34" charset="0"/>
                        <a:buChar char="•"/>
                      </a:pPr>
                      <a:r>
                        <a:rPr lang="en-US" sz="900" b="0" i="0" kern="1200" dirty="0" err="1">
                          <a:solidFill>
                            <a:schemeClr val="dk1"/>
                          </a:solidFill>
                          <a:effectLst/>
                          <a:latin typeface="SassoonCRInfant" panose="02010503020300020003" pitchFamily="2" charset="0"/>
                          <a:ea typeface="+mn-ea"/>
                          <a:cs typeface="+mn-cs"/>
                        </a:rPr>
                        <a:t>Empathise</a:t>
                      </a:r>
                      <a:r>
                        <a:rPr lang="en-US" sz="900" b="0" i="0" kern="1200" dirty="0">
                          <a:solidFill>
                            <a:schemeClr val="dk1"/>
                          </a:solidFill>
                          <a:effectLst/>
                          <a:latin typeface="SassoonCRInfant" panose="02010503020300020003" pitchFamily="2" charset="0"/>
                          <a:ea typeface="+mn-ea"/>
                          <a:cs typeface="+mn-cs"/>
                        </a:rPr>
                        <a:t> with others and make positive choices.</a:t>
                      </a: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lvl="0" indent="0">
                        <a:lnSpc>
                          <a:spcPct val="107000"/>
                        </a:lnSpc>
                        <a:spcAft>
                          <a:spcPts val="0"/>
                        </a:spcAft>
                        <a:buFont typeface="Symbol" panose="05050102010706020507" pitchFamily="18" charset="2"/>
                        <a:buNone/>
                      </a:pPr>
                      <a:endParaRPr lang="en-GB" sz="800" dirty="0">
                        <a:effectLst/>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balanced diet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dehydrated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fixed mindset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growth mindset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health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hydrated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mental health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mindset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nutrients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physical health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resilience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support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SassoonPrimaryInfant" pitchFamily="2" charset="0"/>
                          <a:ea typeface="+mn-ea"/>
                          <a:cs typeface="+mn-cs"/>
                        </a:rPr>
                        <a:t>trust team </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009666">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Prior learning:</a:t>
                      </a:r>
                      <a:endPar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Year 3 children will have learnt: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Describe how they feel using appropriate vocabulary, </a:t>
                      </a:r>
                      <a:r>
                        <a:rPr kumimoji="0" lang="en-US" sz="900" b="0" i="0" u="none" strike="noStrike" kern="1200" cap="none" spc="0" normalizeH="0" baseline="0" noProof="0" dirty="0" err="1">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recognising</a:t>
                      </a: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 what different emotions might look/feel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Describe situations which may provoke certain feelings.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Describe their bedtime routine, explaining why sleep is important.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Explain how rest and relaxation affects our bodies, including mental functions.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Understand that germs can be spread via our hands.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Know how to wash their hands properly.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Know the three things they need to do when out in the sun to keep safe.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Know people can be allergic to certain things and how to help with an allergic reaction.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Year 4 children will have </a:t>
                      </a:r>
                      <a:r>
                        <a:rPr kumimoji="0" lang="en-US" sz="900" b="0" i="0" u="none" strike="noStrike" kern="1200" cap="none" spc="0" normalizeH="0" baseline="0" noProof="0" dirty="0" err="1">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leart</a:t>
                      </a: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Create a healthy diary, where energetic activities and high-energy food are scheduled for the same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Understand the different aspects of their identity.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Identify their own strengths and that they can help other people.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Describe how they would break a problem down into small, achievable goals.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chemeClr val="tx1"/>
                          </a:solidFill>
                          <a:effectLst/>
                          <a:uLnTx/>
                          <a:uFillTx/>
                          <a:latin typeface="SassoonPrimaryInfant" pitchFamily="2" charset="0"/>
                          <a:ea typeface="Calibri" panose="020F0502020204030204" pitchFamily="34" charset="0"/>
                          <a:cs typeface="Times New Roman" panose="02020603050405020304" pitchFamily="18" charset="0"/>
                        </a:rPr>
                        <a:t>Understand the benefits of healthy eating and dental health.</a:t>
                      </a: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lvl="0" indent="0">
                        <a:lnSpc>
                          <a:spcPct val="107000"/>
                        </a:lnSpc>
                        <a:spcAft>
                          <a:spcPts val="0"/>
                        </a:spcAft>
                        <a:buFont typeface="Symbol" panose="05050102010706020507" pitchFamily="18" charset="2"/>
                        <a:buNone/>
                      </a:pPr>
                      <a:endParaRPr lang="en-GB" sz="800">
                        <a:effectLst/>
                        <a:latin typeface="SassoonPrimaryInfant" pitchFamily="2" charset="0"/>
                        <a:ea typeface="Calibri" panose="020F0502020204030204" pitchFamily="34" charset="0"/>
                        <a:cs typeface="Times New Roman" panose="02020603050405020304" pitchFamily="18"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8608998"/>
                  </a:ext>
                </a:extLst>
              </a:tr>
              <a:tr h="1970512">
                <a:tc vMerge="1">
                  <a:txBody>
                    <a:bodyPr/>
                    <a:lstStyle/>
                    <a:p>
                      <a:endParaRPr lang="en-GB"/>
                    </a:p>
                  </a:txBody>
                  <a:tcPr/>
                </a:tc>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sng"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900" b="1" i="0" u="sng" strike="noStrike" kern="1200" cap="none" spc="0" normalizeH="0" baseline="0" noProof="0" dirty="0">
                          <a:ln>
                            <a:noFill/>
                          </a:ln>
                          <a:solidFill>
                            <a:prstClr val="black"/>
                          </a:solidFill>
                          <a:effectLst/>
                          <a:uLnTx/>
                          <a:uFillTx/>
                          <a:latin typeface="SassoonPrimaryInfant" pitchFamily="2" charset="0"/>
                          <a:ea typeface="Calibri"/>
                          <a:cs typeface="Times New Roman"/>
                        </a:rPr>
                        <a:t>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Through our PSHE curriculum, pupils have opportunities to develop their </a:t>
                      </a:r>
                      <a:r>
                        <a:rPr kumimoji="0" lang="en-GB" sz="900" b="0" i="0" u="none"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9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 skills by:</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“My turn, your turn” </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Puppet conversations modelling rule-following.</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Turn-taking circle games to practice speaking in order.</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Partner and small group tasks </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Talk partners, think pair share etc.</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Stem sentences</a:t>
                      </a:r>
                    </a:p>
                    <a:p>
                      <a:pPr marL="171450" indent="-171450" algn="l">
                        <a:lnSpc>
                          <a:spcPct val="100000"/>
                        </a:lnSpc>
                        <a:spcAft>
                          <a:spcPts val="0"/>
                        </a:spcAft>
                        <a:buFont typeface="Arial" panose="020B0604020202020204" pitchFamily="34" charset="0"/>
                        <a:buChar char="•"/>
                      </a:pPr>
                      <a:r>
                        <a:rPr kumimoji="0" lang="en-US"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Role play and hot seating.</a:t>
                      </a:r>
                      <a:endParaRPr kumimoji="0" lang="en-GB"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p>
                      <a:pPr marL="171450" indent="-171450" algn="l">
                        <a:lnSpc>
                          <a:spcPct val="100000"/>
                        </a:lnSpc>
                        <a:spcAft>
                          <a:spcPts val="0"/>
                        </a:spcAft>
                        <a:buFont typeface="Arial" panose="020B0604020202020204" pitchFamily="34" charset="0"/>
                        <a:buChar char="•"/>
                      </a:pPr>
                      <a:r>
                        <a:rPr kumimoji="0" lang="en-GB"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An introduction to class debates.</a:t>
                      </a:r>
                    </a:p>
                    <a:p>
                      <a:pPr marL="171450" indent="-171450" algn="l">
                        <a:lnSpc>
                          <a:spcPct val="100000"/>
                        </a:lnSpc>
                        <a:spcAft>
                          <a:spcPts val="0"/>
                        </a:spcAft>
                        <a:buFont typeface="Arial" panose="020B0604020202020204" pitchFamily="34" charset="0"/>
                        <a:buChar char="•"/>
                      </a:pPr>
                      <a:r>
                        <a:rPr kumimoji="0" lang="en-GB" sz="9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Group presentations.</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833742788"/>
                  </a:ext>
                </a:extLst>
              </a:tr>
            </a:tbl>
          </a:graphicData>
        </a:graphic>
      </p:graphicFrame>
    </p:spTree>
    <p:extLst>
      <p:ext uri="{BB962C8B-B14F-4D97-AF65-F5344CB8AC3E}">
        <p14:creationId xmlns:p14="http://schemas.microsoft.com/office/powerpoint/2010/main" val="294349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7605F8-55C8-458E-992E-F7D9BCEE7EB7}"/>
              </a:ext>
            </a:extLst>
          </p:cNvPr>
          <p:cNvGraphicFramePr>
            <a:graphicFrameLocks noGrp="1"/>
          </p:cNvGraphicFramePr>
          <p:nvPr>
            <p:extLst>
              <p:ext uri="{D42A27DB-BD31-4B8C-83A1-F6EECF244321}">
                <p14:modId xmlns:p14="http://schemas.microsoft.com/office/powerpoint/2010/main" val="3962011472"/>
              </p:ext>
            </p:extLst>
          </p:nvPr>
        </p:nvGraphicFramePr>
        <p:xfrm>
          <a:off x="147764" y="67235"/>
          <a:ext cx="9610472" cy="5283341"/>
        </p:xfrm>
        <a:graphic>
          <a:graphicData uri="http://schemas.openxmlformats.org/drawingml/2006/table">
            <a:tbl>
              <a:tblPr firstRow="1" bandRow="1">
                <a:tableStyleId>{5C22544A-7EE6-4342-B048-85BDC9FD1C3A}</a:tableStyleId>
              </a:tblPr>
              <a:tblGrid>
                <a:gridCol w="4805236">
                  <a:extLst>
                    <a:ext uri="{9D8B030D-6E8A-4147-A177-3AD203B41FA5}">
                      <a16:colId xmlns:a16="http://schemas.microsoft.com/office/drawing/2014/main" val="1301375229"/>
                    </a:ext>
                  </a:extLst>
                </a:gridCol>
                <a:gridCol w="4805236">
                  <a:extLst>
                    <a:ext uri="{9D8B030D-6E8A-4147-A177-3AD203B41FA5}">
                      <a16:colId xmlns:a16="http://schemas.microsoft.com/office/drawing/2014/main" val="1178611783"/>
                    </a:ext>
                  </a:extLst>
                </a:gridCol>
              </a:tblGrid>
              <a:tr h="29583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SassoonPrimaryInfant" pitchFamily="2" charset="0"/>
                        </a:rPr>
                        <a:t>SEND Adaptations</a:t>
                      </a:r>
                      <a:endParaRPr lang="en-GB" sz="1050" b="1" kern="1200">
                        <a:solidFill>
                          <a:schemeClr val="tx1"/>
                        </a:solidFill>
                        <a:effectLst/>
                        <a:latin typeface="SassoonPrimaryInfant"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16604165"/>
                  </a:ext>
                </a:extLst>
              </a:tr>
              <a:tr h="30120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SassoonPrimaryInfant" pitchFamily="2" charset="0"/>
                        </a:rPr>
                        <a:t>LKS2 My Healthy Self</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1680481913"/>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1. To create an RSE and PSHE agreement through discussion.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visual symbols and pictures to represent classroom rules.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sentence stems (e.g., "I think we should...").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pupils to choose from pre-written rule suggestions.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talk partners before whole-class discussion.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Support turn-taking with discussion prompts or talking tokens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l">
                        <a:buFont typeface="Arial" panose="020B0604020202020204" pitchFamily="34" charset="0"/>
                        <a:buNone/>
                      </a:pPr>
                      <a:r>
                        <a:rPr lang="en-US" sz="900" b="1" i="0" u="sng" kern="1200" dirty="0">
                          <a:solidFill>
                            <a:schemeClr val="dk1"/>
                          </a:solidFill>
                          <a:effectLst/>
                          <a:latin typeface="SassoonCRInfant" panose="02010503020300020003" pitchFamily="2" charset="0"/>
                          <a:ea typeface="+mn-ea"/>
                          <a:cs typeface="+mn-cs"/>
                        </a:rPr>
                        <a:t>5. To </a:t>
                      </a:r>
                      <a:r>
                        <a:rPr lang="en-US" sz="900" b="1" i="0" u="sng" kern="1200" dirty="0" err="1">
                          <a:solidFill>
                            <a:schemeClr val="dk1"/>
                          </a:solidFill>
                          <a:effectLst/>
                          <a:latin typeface="SassoonCRInfant" panose="02010503020300020003" pitchFamily="2" charset="0"/>
                          <a:ea typeface="+mn-ea"/>
                          <a:cs typeface="+mn-cs"/>
                        </a:rPr>
                        <a:t>recognise</a:t>
                      </a:r>
                      <a:r>
                        <a:rPr lang="en-US" sz="900" b="1" i="0" u="sng" kern="1200" dirty="0">
                          <a:solidFill>
                            <a:schemeClr val="dk1"/>
                          </a:solidFill>
                          <a:effectLst/>
                          <a:latin typeface="SassoonCRInfant" panose="02010503020300020003" pitchFamily="2" charset="0"/>
                          <a:ea typeface="+mn-ea"/>
                          <a:cs typeface="+mn-cs"/>
                        </a:rPr>
                        <a:t> when someone may need support and how to seek help.</a:t>
                      </a:r>
                    </a:p>
                    <a:p>
                      <a:pPr marL="171450" indent="-171450" algn="l">
                        <a:buFont typeface="Arial" panose="020B0604020202020204" pitchFamily="34" charset="0"/>
                        <a:buChar char="•"/>
                      </a:pPr>
                      <a:r>
                        <a:rPr lang="en-US" sz="900" b="0" i="0" u="none" kern="1200" dirty="0">
                          <a:solidFill>
                            <a:schemeClr val="dk1"/>
                          </a:solidFill>
                          <a:effectLst/>
                          <a:latin typeface="SassoonCRInfant" panose="02010503020300020003" pitchFamily="2" charset="0"/>
                          <a:ea typeface="+mn-ea"/>
                          <a:cs typeface="+mn-cs"/>
                        </a:rPr>
                        <a:t>Use social stories and picture scenarios.</a:t>
                      </a:r>
                    </a:p>
                    <a:p>
                      <a:pPr marL="171450" indent="-171450" algn="l">
                        <a:buFont typeface="Arial" panose="020B0604020202020204" pitchFamily="34" charset="0"/>
                        <a:buChar char="•"/>
                      </a:pPr>
                      <a:r>
                        <a:rPr lang="en-US" sz="900" b="0" i="0" u="none" kern="1200" dirty="0">
                          <a:solidFill>
                            <a:schemeClr val="dk1"/>
                          </a:solidFill>
                          <a:effectLst/>
                          <a:latin typeface="SassoonCRInfant" panose="02010503020300020003" pitchFamily="2" charset="0"/>
                          <a:ea typeface="+mn-ea"/>
                          <a:cs typeface="+mn-cs"/>
                        </a:rPr>
                        <a:t>Role-play help-seeking situations.</a:t>
                      </a:r>
                    </a:p>
                    <a:p>
                      <a:pPr marL="171450" indent="-171450" algn="l">
                        <a:buFont typeface="Arial" panose="020B0604020202020204" pitchFamily="34" charset="0"/>
                        <a:buChar char="•"/>
                      </a:pPr>
                      <a:r>
                        <a:rPr lang="en-US" sz="900" b="0" i="0" u="none" kern="1200" dirty="0">
                          <a:solidFill>
                            <a:schemeClr val="dk1"/>
                          </a:solidFill>
                          <a:effectLst/>
                          <a:latin typeface="SassoonCRInfant" panose="02010503020300020003" pitchFamily="2" charset="0"/>
                          <a:ea typeface="+mn-ea"/>
                          <a:cs typeface="+mn-cs"/>
                        </a:rPr>
                        <a:t>Display trusted adults using photographs or symbols.</a:t>
                      </a:r>
                    </a:p>
                    <a:p>
                      <a:pPr marL="171450" indent="-171450" algn="l">
                        <a:buFont typeface="Arial" panose="020B0604020202020204" pitchFamily="34" charset="0"/>
                        <a:buChar char="•"/>
                      </a:pPr>
                      <a:r>
                        <a:rPr lang="en-US" sz="900" b="0" i="0" u="none" kern="1200" dirty="0">
                          <a:solidFill>
                            <a:schemeClr val="dk1"/>
                          </a:solidFill>
                          <a:effectLst/>
                          <a:latin typeface="SassoonCRInfant" panose="02010503020300020003" pitchFamily="2" charset="0"/>
                          <a:ea typeface="+mn-ea"/>
                          <a:cs typeface="+mn-cs"/>
                        </a:rPr>
                        <a:t>Use clear, concrete examples.</a:t>
                      </a:r>
                    </a:p>
                    <a:p>
                      <a:pPr marL="171450" indent="-171450" algn="l">
                        <a:buFont typeface="Arial" panose="020B0604020202020204" pitchFamily="34" charset="0"/>
                        <a:buChar char="•"/>
                      </a:pPr>
                      <a:r>
                        <a:rPr lang="en-US" sz="900" b="0" i="0" u="none" kern="1200" dirty="0">
                          <a:solidFill>
                            <a:schemeClr val="dk1"/>
                          </a:solidFill>
                          <a:effectLst/>
                          <a:latin typeface="SassoonCRInfant" panose="02010503020300020003" pitchFamily="2" charset="0"/>
                          <a:ea typeface="+mn-ea"/>
                          <a:cs typeface="+mn-cs"/>
                        </a:rPr>
                        <a:t>Provide communication aids where needed.</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3264645"/>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2. To explore the importance of having a balanced diet.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food cards, real packaging or pictures to support learning.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Sort foods into groups using visual templates.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Pre-teach key vocabulary (e.g., nutrients, balanced diet).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word banks and sentence starters.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matching and discussion activities instead of extended writing.</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6. To understand how a growth mindset helps us respond to challenges.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stories and videos to model growth mindset.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Display growth mindset sentence 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Break challenging tasks into manageable steps.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Celebrate effort and progress.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guided reflection opportunities.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694622"/>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3. To investigate how physical activity affects the body.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practical movement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visual observation sheets.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Model how to identify changes in breathing and heart rate.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labelled body </a:t>
                      </a:r>
                      <a:r>
                        <a:rPr lang="en-US" sz="900" b="0" i="0" u="none" kern="1200" dirty="0" err="1">
                          <a:solidFill>
                            <a:schemeClr val="dk1"/>
                          </a:solidFill>
                          <a:effectLst/>
                          <a:latin typeface="SassoonCRInfant" panose="02010503020300020003" pitchFamily="2" charset="0"/>
                          <a:ea typeface="+mn-ea"/>
                          <a:cs typeface="+mn-cs"/>
                        </a:rPr>
                        <a:t>diagrams.Allow</a:t>
                      </a:r>
                      <a:r>
                        <a:rPr lang="en-US" sz="900" b="0" i="0" u="none" kern="1200" dirty="0">
                          <a:solidFill>
                            <a:schemeClr val="dk1"/>
                          </a:solidFill>
                          <a:effectLst/>
                          <a:latin typeface="SassoonCRInfant" panose="02010503020300020003" pitchFamily="2" charset="0"/>
                          <a:ea typeface="+mn-ea"/>
                          <a:cs typeface="+mn-cs"/>
                        </a:rPr>
                        <a:t> verbal recording of observations.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7. To understand that being kind can help me too.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role-play and picture scenarios.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Model kind </a:t>
                      </a:r>
                      <a:r>
                        <a:rPr lang="en-US" sz="900" b="0" i="0" u="none" kern="1200" dirty="0" err="1">
                          <a:solidFill>
                            <a:schemeClr val="dk1"/>
                          </a:solidFill>
                          <a:effectLst/>
                          <a:latin typeface="SassoonCRInfant" panose="02010503020300020003" pitchFamily="2" charset="0"/>
                          <a:ea typeface="+mn-ea"/>
                          <a:cs typeface="+mn-cs"/>
                        </a:rPr>
                        <a:t>behaviours</a:t>
                      </a:r>
                      <a:r>
                        <a:rPr lang="en-US" sz="900" b="0" i="0" u="none" kern="1200" dirty="0">
                          <a:solidFill>
                            <a:schemeClr val="dk1"/>
                          </a:solidFill>
                          <a:effectLst/>
                          <a:latin typeface="SassoonCRInfant" panose="02010503020300020003" pitchFamily="2" charset="0"/>
                          <a:ea typeface="+mn-ea"/>
                          <a:cs typeface="+mn-cs"/>
                        </a:rPr>
                        <a:t> explicitly.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emotion and consequence cards.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examples from familiar school contexts.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pupils to demonstrate understanding through discussion, drawing or acting.</a:t>
                      </a:r>
                      <a:endParaRPr lang="en-GB" sz="900" b="0" u="none" dirty="0">
                        <a:solidFill>
                          <a:schemeClr val="tx1"/>
                        </a:solidFill>
                        <a:latin typeface="SassoonPrimaryInfant" pitchFamily="2" charset="0"/>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555116"/>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4. To examine how daily habits and choices can affect our energy levels.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visual routine cards and timelines.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Sort habits into "gives energy" and "reduces energy" categories.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Break learning into small chunks.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structured discussion prompts.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visual scales to discuss energy levels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General Adaptations for SEND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Pre-teach key vocabulary every lesson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multi-sensory activities. Sorting, matching, drawing, acting, movement-based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Keep instructions short and supported with visuals. One step at a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extra processing time. Especially for children with language or cognitive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visual scaffold for all discussions.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consistent visual supports across lessons (symbols, photos, icons). *Widget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flexible response formats. Drawing, pointing, choosing, acting, using symbol, photo, video, speaking.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Build in movement breaks.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emotional check-ins.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repetition and revisit concepts often. Essential for long-term retention.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Work closely with support staff. Ensure consistent language, prompts, and expectations.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Celebrate effort, not just outcomes.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1626527"/>
                  </a:ext>
                </a:extLst>
              </a:tr>
            </a:tbl>
          </a:graphicData>
        </a:graphic>
      </p:graphicFrame>
    </p:spTree>
    <p:extLst>
      <p:ext uri="{BB962C8B-B14F-4D97-AF65-F5344CB8AC3E}">
        <p14:creationId xmlns:p14="http://schemas.microsoft.com/office/powerpoint/2010/main" val="3902126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2D26D6-50F5-6546-A4E2-786C97018945}"/>
              </a:ext>
            </a:extLst>
          </p:cNvPr>
          <p:cNvSpPr txBox="1"/>
          <p:nvPr/>
        </p:nvSpPr>
        <p:spPr>
          <a:xfrm>
            <a:off x="189742" y="49786"/>
            <a:ext cx="8243057" cy="369332"/>
          </a:xfrm>
          <a:prstGeom prst="rect">
            <a:avLst/>
          </a:prstGeom>
          <a:noFill/>
        </p:spPr>
        <p:txBody>
          <a:bodyPr wrap="square" rtlCol="0">
            <a:spAutoFit/>
          </a:bodyPr>
          <a:lstStyle/>
          <a:p>
            <a:r>
              <a:rPr lang="en-GB" u="sng" dirty="0">
                <a:latin typeface="SassoonPrimaryInfant" pitchFamily="2" charset="0"/>
              </a:rPr>
              <a:t>Year 5/6: My Healthy Self (Y6 units)</a:t>
            </a:r>
          </a:p>
        </p:txBody>
      </p:sp>
      <p:graphicFrame>
        <p:nvGraphicFramePr>
          <p:cNvPr id="6" name="Table 5">
            <a:extLst>
              <a:ext uri="{FF2B5EF4-FFF2-40B4-BE49-F238E27FC236}">
                <a16:creationId xmlns:a16="http://schemas.microsoft.com/office/drawing/2014/main" id="{7FE0A500-7C5B-1845-B169-8704D0F65F82}"/>
              </a:ext>
            </a:extLst>
          </p:cNvPr>
          <p:cNvGraphicFramePr>
            <a:graphicFrameLocks noGrp="1"/>
          </p:cNvGraphicFramePr>
          <p:nvPr>
            <p:extLst>
              <p:ext uri="{D42A27DB-BD31-4B8C-83A1-F6EECF244321}">
                <p14:modId xmlns:p14="http://schemas.microsoft.com/office/powerpoint/2010/main" val="4050629641"/>
              </p:ext>
            </p:extLst>
          </p:nvPr>
        </p:nvGraphicFramePr>
        <p:xfrm>
          <a:off x="88900" y="355339"/>
          <a:ext cx="9710366" cy="6429186"/>
        </p:xfrm>
        <a:graphic>
          <a:graphicData uri="http://schemas.openxmlformats.org/drawingml/2006/table">
            <a:tbl>
              <a:tblPr firstRow="1" bandRow="1">
                <a:tableStyleId>{5C22544A-7EE6-4342-B048-85BDC9FD1C3A}</a:tableStyleId>
              </a:tblPr>
              <a:tblGrid>
                <a:gridCol w="1346200">
                  <a:extLst>
                    <a:ext uri="{9D8B030D-6E8A-4147-A177-3AD203B41FA5}">
                      <a16:colId xmlns:a16="http://schemas.microsoft.com/office/drawing/2014/main" val="20000"/>
                    </a:ext>
                  </a:extLst>
                </a:gridCol>
                <a:gridCol w="2060575">
                  <a:extLst>
                    <a:ext uri="{9D8B030D-6E8A-4147-A177-3AD203B41FA5}">
                      <a16:colId xmlns:a16="http://schemas.microsoft.com/office/drawing/2014/main" val="20001"/>
                    </a:ext>
                  </a:extLst>
                </a:gridCol>
                <a:gridCol w="2125196">
                  <a:extLst>
                    <a:ext uri="{9D8B030D-6E8A-4147-A177-3AD203B41FA5}">
                      <a16:colId xmlns:a16="http://schemas.microsoft.com/office/drawing/2014/main" val="217060104"/>
                    </a:ext>
                  </a:extLst>
                </a:gridCol>
                <a:gridCol w="3323837">
                  <a:extLst>
                    <a:ext uri="{9D8B030D-6E8A-4147-A177-3AD203B41FA5}">
                      <a16:colId xmlns:a16="http://schemas.microsoft.com/office/drawing/2014/main" val="20002"/>
                    </a:ext>
                  </a:extLst>
                </a:gridCol>
                <a:gridCol w="854558">
                  <a:extLst>
                    <a:ext uri="{9D8B030D-6E8A-4147-A177-3AD203B41FA5}">
                      <a16:colId xmlns:a16="http://schemas.microsoft.com/office/drawing/2014/main" val="20003"/>
                    </a:ext>
                  </a:extLst>
                </a:gridCol>
              </a:tblGrid>
              <a:tr h="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SassoonCRInfant" panose="02010503020300020003" pitchFamily="2" charset="0"/>
                        </a:rPr>
                        <a:t>Curricular Goal-</a:t>
                      </a:r>
                      <a:r>
                        <a:rPr lang="en-US" sz="1200" b="1" dirty="0">
                          <a:solidFill>
                            <a:schemeClr val="tx1"/>
                          </a:solidFill>
                          <a:latin typeface="SassoonCRInfant" panose="02010503020300020003" pitchFamily="2" charset="0"/>
                        </a:rPr>
                        <a:t>To understand how healthy habits, emotional awareness and respectful relationships support wellbeing and help people make positive choices.</a:t>
                      </a:r>
                      <a:endParaRPr lang="en-US" sz="1200" b="1" i="0" kern="1200" dirty="0">
                        <a:solidFill>
                          <a:schemeClr val="tx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omic Sans MS" panose="030F0702030302020204" pitchFamily="66" charset="0"/>
                        <a:ea typeface="Calibri"/>
                        <a:cs typeface="Times New Roman"/>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20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0318070"/>
                  </a:ext>
                </a:extLst>
              </a:tr>
              <a:tr h="5065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chemeClr val="tx1"/>
                          </a:solidFill>
                          <a:latin typeface="SassoonPrimaryInfant" pitchFamily="2" charset="0"/>
                        </a:rPr>
                        <a:t>Year 5/6</a:t>
                      </a:r>
                      <a:r>
                        <a:rPr lang="en-GB" sz="1000" b="1" baseline="0" dirty="0">
                          <a:solidFill>
                            <a:schemeClr val="tx1"/>
                          </a:solidFill>
                          <a:latin typeface="SassoonPrimaryInfant" pitchFamily="2" charset="0"/>
                        </a:rPr>
                        <a:t> Autumn</a:t>
                      </a:r>
                      <a:endPar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SassoonPrimaryInfant" pitchFamily="2" charset="0"/>
                          <a:ea typeface="+mn-ea"/>
                          <a:cs typeface="+mn-cs"/>
                        </a:rPr>
                        <a:t>Objectives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SassoonPrimaryInfant" pitchFamily="2" charset="0"/>
                          <a:ea typeface="+mn-ea"/>
                          <a:cs typeface="+mn-cs"/>
                        </a:rPr>
                        <a:t>Sequence of lessons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50" b="1" dirty="0">
                          <a:solidFill>
                            <a:schemeClr val="tx1"/>
                          </a:solidFill>
                          <a:latin typeface="SassoonPrimaryInfant" pitchFamily="2" charset="0"/>
                        </a:rPr>
                        <a:t>Substantive Knowledge</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assoonPrimaryInfant" pitchFamily="2" charset="0"/>
                          <a:ea typeface="Calibri"/>
                          <a:cs typeface="Times New Roman"/>
                        </a:rPr>
                        <a:t>Disciplinary thinking skills </a:t>
                      </a:r>
                      <a:r>
                        <a:rPr kumimoji="0" lang="en-US" sz="1000" b="0" i="0" u="none" strike="noStrike" kern="1200" cap="none" spc="0" normalizeH="0" baseline="0" noProof="0">
                          <a:ln>
                            <a:noFill/>
                          </a:ln>
                          <a:solidFill>
                            <a:prstClr val="black"/>
                          </a:solidFill>
                          <a:effectLst/>
                          <a:uLnTx/>
                          <a:uFillTx/>
                          <a:latin typeface="SassoonPrimaryInfant" pitchFamily="2" charset="0"/>
                          <a:ea typeface="Calibri"/>
                          <a:cs typeface="Times New Roman"/>
                        </a:rPr>
                        <a:t>the pupils will use to understand what they know</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0" lang="en-GB" sz="1000" b="1" i="0" u="none" strike="noStrike" kern="1200" cap="none" spc="0" normalizeH="0" baseline="0" noProof="0">
                          <a:ln>
                            <a:noFill/>
                          </a:ln>
                          <a:solidFill>
                            <a:prstClr val="black"/>
                          </a:solidFill>
                          <a:effectLst/>
                          <a:uLnTx/>
                          <a:uFillTx/>
                          <a:latin typeface="SassoonPrimaryInfant" pitchFamily="2" charset="0"/>
                          <a:ea typeface="Calibri"/>
                          <a:cs typeface="Times New Roman"/>
                        </a:rPr>
                        <a:t>Key vocab </a:t>
                      </a:r>
                      <a:endParaRPr lang="en-GB" sz="1050">
                        <a:solidFill>
                          <a:schemeClr val="tx1"/>
                        </a:solidFill>
                        <a:latin typeface="SassoonPrimaryInfant" pitchFamily="2" charset="0"/>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696761">
                <a:tc rowSpan="3">
                  <a:txBody>
                    <a:bodyPr/>
                    <a:lstStyle/>
                    <a:p>
                      <a:pPr marL="228600" indent="-228600" algn="l">
                        <a:buAutoNum type="arabicPeriod"/>
                      </a:pPr>
                      <a:r>
                        <a:rPr lang="en-US" sz="900" b="1" u="none" baseline="0" dirty="0">
                          <a:solidFill>
                            <a:schemeClr val="tx1"/>
                          </a:solidFill>
                          <a:latin typeface="SassoonCRInfant" panose="02010503020300020003" pitchFamily="2" charset="0"/>
                        </a:rPr>
                        <a:t>To understand how daily habits protect long-term dental health.</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r>
                        <a:rPr lang="en-US" sz="900" b="1" u="none" baseline="0" dirty="0">
                          <a:solidFill>
                            <a:schemeClr val="tx1"/>
                          </a:solidFill>
                          <a:latin typeface="SassoonCRInfant" panose="02010503020300020003" pitchFamily="2" charset="0"/>
                        </a:rPr>
                        <a:t>To interpret nutritional information to help make informed choices about food.</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r>
                        <a:rPr lang="en-US" sz="900" b="1" u="none" baseline="0" dirty="0">
                          <a:solidFill>
                            <a:schemeClr val="tx1"/>
                          </a:solidFill>
                          <a:latin typeface="SassoonCRInfant" panose="02010503020300020003" pitchFamily="2" charset="0"/>
                        </a:rPr>
                        <a:t>To describe how habits can influence long-term health.</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r>
                        <a:rPr lang="en-US" sz="900" b="1" u="none" baseline="0" dirty="0">
                          <a:solidFill>
                            <a:schemeClr val="tx1"/>
                          </a:solidFill>
                          <a:latin typeface="SassoonCRInfant" panose="02010503020300020003" pitchFamily="2" charset="0"/>
                        </a:rPr>
                        <a:t>To </a:t>
                      </a:r>
                      <a:r>
                        <a:rPr lang="en-US" sz="900" b="1" u="none" baseline="0" dirty="0" err="1">
                          <a:solidFill>
                            <a:schemeClr val="tx1"/>
                          </a:solidFill>
                          <a:latin typeface="SassoonCRInfant" panose="02010503020300020003" pitchFamily="2" charset="0"/>
                        </a:rPr>
                        <a:t>recognise</a:t>
                      </a:r>
                      <a:r>
                        <a:rPr lang="en-US" sz="900" b="1" u="none" baseline="0" dirty="0">
                          <a:solidFill>
                            <a:schemeClr val="tx1"/>
                          </a:solidFill>
                          <a:latin typeface="SassoonCRInfant" panose="02010503020300020003" pitchFamily="2" charset="0"/>
                        </a:rPr>
                        <a:t> and regulate strong and complex feelings.</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r>
                        <a:rPr lang="en-US" sz="900" b="1" u="none" baseline="0" dirty="0">
                          <a:solidFill>
                            <a:schemeClr val="tx1"/>
                          </a:solidFill>
                          <a:latin typeface="SassoonCRInfant" panose="02010503020300020003" pitchFamily="2" charset="0"/>
                        </a:rPr>
                        <a:t>To explain how our mindset can affect our personal growth.</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r>
                        <a:rPr lang="en-US" sz="900" b="1" u="none" baseline="0" dirty="0">
                          <a:solidFill>
                            <a:schemeClr val="tx1"/>
                          </a:solidFill>
                          <a:latin typeface="SassoonCRInfant" panose="02010503020300020003" pitchFamily="2" charset="0"/>
                        </a:rPr>
                        <a:t>To understand how my actions can impact myself and others.</a:t>
                      </a: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endParaRPr lang="en-US" sz="900" b="1" u="none" baseline="0" dirty="0">
                        <a:solidFill>
                          <a:schemeClr val="tx1"/>
                        </a:solidFill>
                        <a:latin typeface="SassoonCRInfant" panose="02010503020300020003" pitchFamily="2" charset="0"/>
                      </a:endParaRPr>
                    </a:p>
                    <a:p>
                      <a:pPr marL="228600" indent="-228600" algn="l">
                        <a:buAutoNum type="arabicPeriod"/>
                      </a:pPr>
                      <a:endParaRPr lang="en-GB" sz="900" b="1" u="none" baseline="0" dirty="0">
                        <a:solidFill>
                          <a:schemeClr val="tx1"/>
                        </a:solidFill>
                        <a:latin typeface="SassoonCRInfant" panose="02010503020300020003" pitchFamily="2"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b="0" i="0" u="sng" kern="1200" dirty="0">
                          <a:solidFill>
                            <a:schemeClr val="dk1"/>
                          </a:solidFill>
                          <a:effectLst/>
                          <a:latin typeface="SassoonCRInfant" panose="02010503020300020003" pitchFamily="2" charset="0"/>
                          <a:ea typeface="+mn-ea"/>
                          <a:cs typeface="+mn-cs"/>
                        </a:rPr>
                        <a:t>Why do healthy teeth natter fir the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Understanding the importance of daily dental care for long-term dental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2. How can I eat for a healthier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Thinking critically about how healthy a food or drink really is and developing a basic understanding of calories as a unit of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3. What habits might support my future health?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a:solidFill>
                            <a:schemeClr val="dk1"/>
                          </a:solidFill>
                          <a:effectLst/>
                          <a:latin typeface="SassoonCRInfant" panose="02010503020300020003" pitchFamily="2" charset="0"/>
                          <a:ea typeface="+mn-ea"/>
                          <a:cs typeface="+mn-cs"/>
                        </a:rPr>
                        <a:t>Investigating the long-term consequences of choices, habits and lifestyles.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4. How can I recognize and regulate complex feelings?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kern="1200" dirty="0" err="1">
                          <a:solidFill>
                            <a:schemeClr val="dk1"/>
                          </a:solidFill>
                          <a:effectLst/>
                          <a:latin typeface="SassoonCRInfant" panose="02010503020300020003" pitchFamily="2" charset="0"/>
                          <a:ea typeface="+mn-ea"/>
                          <a:cs typeface="+mn-cs"/>
                        </a:rPr>
                        <a:t>Recognising</a:t>
                      </a:r>
                      <a:r>
                        <a:rPr lang="en-US" sz="900" b="0" i="0" kern="1200" dirty="0">
                          <a:solidFill>
                            <a:schemeClr val="dk1"/>
                          </a:solidFill>
                          <a:effectLst/>
                          <a:latin typeface="SassoonCRInfant" panose="02010503020300020003" pitchFamily="2" charset="0"/>
                          <a:ea typeface="+mn-ea"/>
                          <a:cs typeface="+mn-cs"/>
                        </a:rPr>
                        <a:t> that feelings are natural but our reactions, shaped by past experiences, can help or harm our relationships, learning and future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5. How does my mindset affect my personal growth?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E</a:t>
                      </a:r>
                      <a:r>
                        <a:rPr lang="en-US" sz="900" b="0" i="0" u="none" kern="1200" dirty="0">
                          <a:solidFill>
                            <a:schemeClr val="dk1"/>
                          </a:solidFill>
                          <a:effectLst/>
                          <a:latin typeface="SassoonCRInfant" panose="02010503020300020003" pitchFamily="2" charset="0"/>
                          <a:ea typeface="+mn-ea"/>
                          <a:cs typeface="+mn-cs"/>
                        </a:rPr>
                        <a:t>xploring what a growth mindset is and how it can support confidence and resilience to take on future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sng" kern="1200" dirty="0">
                        <a:solidFill>
                          <a:schemeClr val="dk1"/>
                        </a:solidFill>
                        <a:effectLst/>
                        <a:latin typeface="SassoonCRInfant" panose="020105030203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kern="1200" dirty="0">
                          <a:solidFill>
                            <a:schemeClr val="dk1"/>
                          </a:solidFill>
                          <a:effectLst/>
                          <a:latin typeface="SassoonCRInfant" panose="02010503020300020003" pitchFamily="2" charset="0"/>
                          <a:ea typeface="+mn-ea"/>
                          <a:cs typeface="+mn-cs"/>
                        </a:rPr>
                        <a:t>6. How can I support self esteem for myself and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kern="1200" dirty="0">
                          <a:solidFill>
                            <a:schemeClr val="dk1"/>
                          </a:solidFill>
                          <a:effectLst/>
                          <a:latin typeface="SassoonCRInfant" panose="02010503020300020003" pitchFamily="2" charset="0"/>
                          <a:ea typeface="+mn-ea"/>
                          <a:cs typeface="+mn-cs"/>
                        </a:rPr>
                        <a:t>Evaluating choices and their long-term impact</a:t>
                      </a:r>
                      <a:r>
                        <a:rPr lang="en-US" sz="900" b="0" i="0" u="sng" kern="1200" dirty="0">
                          <a:solidFill>
                            <a:schemeClr val="dk1"/>
                          </a:solidFill>
                          <a:effectLst/>
                          <a:latin typeface="SassoonCRInfant" panose="02010503020300020003" pitchFamily="2" charset="0"/>
                          <a:ea typeface="+mn-ea"/>
                          <a:cs typeface="+mn-cs"/>
                        </a:rPr>
                        <a:t>.</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emotions can be expressed clearly and respectfully.</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different situations may lead to different thoughts, feelings and </a:t>
                      </a:r>
                      <a:r>
                        <a:rPr lang="en-US" sz="700" b="0" i="0" kern="1200" dirty="0" err="1">
                          <a:solidFill>
                            <a:schemeClr val="dk1"/>
                          </a:solidFill>
                          <a:effectLst/>
                          <a:latin typeface="SassoonCRInfant" panose="02010503020300020003" pitchFamily="2" charset="0"/>
                          <a:ea typeface="+mn-ea"/>
                          <a:cs typeface="+mn-cs"/>
                        </a:rPr>
                        <a:t>behavioural</a:t>
                      </a:r>
                      <a:r>
                        <a:rPr lang="en-US" sz="700" b="0" i="0" kern="1200" dirty="0">
                          <a:solidFill>
                            <a:schemeClr val="dk1"/>
                          </a:solidFill>
                          <a:effectLst/>
                          <a:latin typeface="SassoonCRInfant" panose="02010503020300020003" pitchFamily="2" charset="0"/>
                          <a:ea typeface="+mn-ea"/>
                          <a:cs typeface="+mn-cs"/>
                        </a:rPr>
                        <a:t> responses.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self-care strategies can support emotional wellbeing, and different strategies may work for different people and situations.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positive emotional health contributes to overall wellbeing.</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food choices can be influenced by factors such as advertising, family habits, culture, cost and availability.</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traffic light food labels provide information about sugar, salt and fat content.</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an unhealthy diet can increase the risk of obesity, tooth decay, low mood and tiredness.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food packaging and advertising do not always reflect how healthy or nutritious a product is.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a healthy relationship with food includes balance, variety and enjoyment without guilt.</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teeth and gums can be kept healthy through regular brushing, flossing, reducing sugar intake and attending dental check-ups.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good sleep is supported by healthy routines and lifestyle choices.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screen time and other lifestyle habits can affect sleep quality, energy levels and activity levels.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bullying, including cyberbullying, can negatively affect mental wellbeing in both the short and long term.</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Know that empathy involves understanding and considering how another person may think and feel.</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Communicate how they are feeling and explain why in a clear and respectful way.</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Describe their thoughts and responses to a situation and consider alternative ways to respond.</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Reflect on whether their feelings and </a:t>
                      </a:r>
                      <a:r>
                        <a:rPr lang="en-US" sz="700" b="0" i="0" kern="1200" dirty="0" err="1">
                          <a:solidFill>
                            <a:schemeClr val="dk1"/>
                          </a:solidFill>
                          <a:effectLst/>
                          <a:latin typeface="SassoonCRInfant" panose="02010503020300020003" pitchFamily="2" charset="0"/>
                          <a:ea typeface="+mn-ea"/>
                          <a:cs typeface="+mn-cs"/>
                        </a:rPr>
                        <a:t>behavioural</a:t>
                      </a:r>
                      <a:r>
                        <a:rPr lang="en-US" sz="700" b="0" i="0" kern="1200" dirty="0">
                          <a:solidFill>
                            <a:schemeClr val="dk1"/>
                          </a:solidFill>
                          <a:effectLst/>
                          <a:latin typeface="SassoonCRInfant" panose="02010503020300020003" pitchFamily="2" charset="0"/>
                          <a:ea typeface="+mn-ea"/>
                          <a:cs typeface="+mn-cs"/>
                        </a:rPr>
                        <a:t> responses are appropriate for a particular situation.</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Consider how </a:t>
                      </a:r>
                      <a:r>
                        <a:rPr lang="en-US" sz="700" b="0" i="0" kern="1200" dirty="0" err="1">
                          <a:solidFill>
                            <a:schemeClr val="dk1"/>
                          </a:solidFill>
                          <a:effectLst/>
                          <a:latin typeface="SassoonCRInfant" panose="02010503020300020003" pitchFamily="2" charset="0"/>
                          <a:ea typeface="+mn-ea"/>
                          <a:cs typeface="+mn-cs"/>
                        </a:rPr>
                        <a:t>behavioural</a:t>
                      </a:r>
                      <a:r>
                        <a:rPr lang="en-US" sz="700" b="0" i="0" kern="1200" dirty="0">
                          <a:solidFill>
                            <a:schemeClr val="dk1"/>
                          </a:solidFill>
                          <a:effectLst/>
                          <a:latin typeface="SassoonCRInfant" panose="02010503020300020003" pitchFamily="2" charset="0"/>
                          <a:ea typeface="+mn-ea"/>
                          <a:cs typeface="+mn-cs"/>
                        </a:rPr>
                        <a:t> responses may differ in different places and contexts.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Identify and explain which self-care strategies work best for them in different situations.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Reflect on the benefits of positive emotional health in their own lives.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Evaluate food choices and identify factors that influence them.</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Read and interpret basic traffic light food labels to compare sugar, salt and fat content.</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Assess how healthy and nutritious foods are by examining ingredients and labels rather than relying solely on packaging or advertising.</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Create an evening routine that promotes a good night's sleep.</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Reflect on how their sleep habits and lifestyle choices affect their energy and activity levels.</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Explain how bullying and cyberbullying can affect someone's mental wellbeing.</a:t>
                      </a:r>
                    </a:p>
                    <a:p>
                      <a:pPr marL="171450" indent="-171450">
                        <a:buFont typeface="Arial" panose="020B0604020202020204" pitchFamily="34" charset="0"/>
                        <a:buChar char="•"/>
                      </a:pPr>
                      <a:r>
                        <a:rPr lang="en-US" sz="700" b="0" i="0" kern="1200" dirty="0">
                          <a:solidFill>
                            <a:schemeClr val="dk1"/>
                          </a:solidFill>
                          <a:effectLst/>
                          <a:latin typeface="SassoonCRInfant" panose="02010503020300020003" pitchFamily="2" charset="0"/>
                          <a:ea typeface="+mn-ea"/>
                          <a:cs typeface="+mn-cs"/>
                        </a:rPr>
                        <a:t>Consider how a person who is being bullied might think and feel and demonstrate empathy towards them.</a:t>
                      </a: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calories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dental hygiene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flossing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long-term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mental health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regulate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self-esteem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short-term </a:t>
                      </a:r>
                    </a:p>
                    <a:p>
                      <a:pPr marL="0" indent="0">
                        <a:buFont typeface="Arial" panose="020B0604020202020204" pitchFamily="34" charset="0"/>
                        <a:buNone/>
                      </a:pPr>
                      <a:r>
                        <a:rPr lang="en-US" sz="900" b="0" i="0" kern="1200" dirty="0">
                          <a:solidFill>
                            <a:schemeClr val="dk1"/>
                          </a:solidFill>
                          <a:effectLst/>
                          <a:latin typeface="SassoonCRInfant" panose="02010503020300020003" pitchFamily="2" charset="0"/>
                          <a:ea typeface="+mn-ea"/>
                          <a:cs typeface="+mn-cs"/>
                        </a:rPr>
                        <a:t>tooth decay </a:t>
                      </a:r>
                      <a:endParaRPr lang="en-GB" sz="800" dirty="0">
                        <a:effectLst/>
                        <a:latin typeface="SassoonPrimaryInfant" pitchFamily="2" charset="0"/>
                        <a:ea typeface="Calibri" panose="020F0502020204030204" pitchFamily="34" charset="0"/>
                        <a:cs typeface="Times New Roman" panose="02020603050405020304" pitchFamily="18"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34756">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Prior learning:</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GB"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Year 5 will have learnt: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Create a healthy diary, where energetic activities and high-energy food are scheduled for the same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Understand the different aspects of their identity.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Identify their own strengths and that they can help other people.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Describe how they would break a problem down into small, achievable goals.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Understand the benefits of healthy eating and dental health</a:t>
                      </a:r>
                      <a:r>
                        <a:rPr kumimoji="0" lang="en-US"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kumimoji="0" lang="en-GB"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Year 6 will have learnt: </a:t>
                      </a:r>
                      <a:endParaRPr kumimoji="0" lang="en-US"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Describe how they can get a good night’s sleep and explain why this is important.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Describe a range of feelings and suggest two ways of dealing with a difficult situation.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Demonstrate an understanding of what calories are and how to use them to help plan healthy meals.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err="1">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Recognise</a:t>
                      </a: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 the food groups and acknowledge that having a variety of food is important for having a balanced and healthy diet.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rPr>
                        <a:t>Understand how to keep safe in the sun and some of the risks, now and in the future, if they don’t.</a:t>
                      </a:r>
                      <a:endParaRPr kumimoji="0" lang="en-US" sz="900" b="1" i="0" u="sng" strike="noStrike" kern="1200" cap="none" spc="0" normalizeH="0" baseline="0" noProof="0" dirty="0">
                        <a:ln>
                          <a:noFill/>
                        </a:ln>
                        <a:solidFill>
                          <a:prstClr val="black"/>
                        </a:solidFill>
                        <a:effectLst/>
                        <a:uLnTx/>
                        <a:uFillTx/>
                        <a:latin typeface="SassoonPrimaryInfant" pitchFamily="2" charset="0"/>
                        <a:ea typeface="Calibri" panose="020F0502020204030204" pitchFamily="34" charset="0"/>
                        <a:cs typeface="Times New Roman" panose="02020603050405020304" pitchFamily="18" charset="0"/>
                      </a:endParaRPr>
                    </a:p>
                  </a:txBody>
                  <a:tcPr marL="92869" marR="9286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lvl="0" indent="0">
                        <a:lnSpc>
                          <a:spcPct val="107000"/>
                        </a:lnSpc>
                        <a:spcAft>
                          <a:spcPts val="0"/>
                        </a:spcAft>
                        <a:buFont typeface="Symbol" panose="05050102010706020507" pitchFamily="18" charset="2"/>
                        <a:buNone/>
                      </a:pPr>
                      <a:endParaRPr lang="en-GB" sz="800">
                        <a:effectLst/>
                        <a:latin typeface="SassoonPrimaryInfant" pitchFamily="2" charset="0"/>
                        <a:ea typeface="Calibri" panose="020F0502020204030204" pitchFamily="34" charset="0"/>
                        <a:cs typeface="Times New Roman" panose="02020603050405020304" pitchFamily="18" charset="0"/>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9461561"/>
                  </a:ext>
                </a:extLst>
              </a:tr>
              <a:tr h="889442">
                <a:tc vMerge="1">
                  <a:txBody>
                    <a:bodyPr/>
                    <a:lstStyle/>
                    <a:p>
                      <a:endParaRPr lang="en-GB"/>
                    </a:p>
                  </a:txBody>
                  <a:tcPr/>
                </a:tc>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sng"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700" b="1" i="0" u="sng" strike="noStrike" kern="1200" cap="none" spc="0" normalizeH="0" baseline="0" noProof="0" dirty="0">
                          <a:ln>
                            <a:noFill/>
                          </a:ln>
                          <a:solidFill>
                            <a:prstClr val="black"/>
                          </a:solidFill>
                          <a:effectLst/>
                          <a:uLnTx/>
                          <a:uFillTx/>
                          <a:latin typeface="SassoonPrimaryInfant" pitchFamily="2" charset="0"/>
                          <a:ea typeface="Calibri"/>
                          <a:cs typeface="Times New Roman"/>
                        </a:rPr>
                        <a:t>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Through our PSHE curriculum, pupils have opportunities to develop their </a:t>
                      </a:r>
                      <a:r>
                        <a:rPr kumimoji="0" lang="en-GB" sz="700" b="0" i="0" u="none" strike="noStrike" kern="1200" cap="none" spc="0" normalizeH="0" baseline="0" noProof="0" dirty="0" err="1">
                          <a:ln>
                            <a:noFill/>
                          </a:ln>
                          <a:solidFill>
                            <a:prstClr val="black"/>
                          </a:solidFill>
                          <a:effectLst/>
                          <a:uLnTx/>
                          <a:uFillTx/>
                          <a:latin typeface="SassoonPrimaryInfant" pitchFamily="2" charset="0"/>
                          <a:ea typeface="Calibri"/>
                          <a:cs typeface="Times New Roman"/>
                        </a:rPr>
                        <a:t>oracy</a:t>
                      </a:r>
                      <a:r>
                        <a:rPr kumimoji="0" lang="en-GB" sz="700" b="0" i="0" u="none" strike="noStrike" kern="1200" cap="none" spc="0" normalizeH="0" baseline="0" noProof="0" dirty="0">
                          <a:ln>
                            <a:noFill/>
                          </a:ln>
                          <a:solidFill>
                            <a:prstClr val="black"/>
                          </a:solidFill>
                          <a:effectLst/>
                          <a:uLnTx/>
                          <a:uFillTx/>
                          <a:latin typeface="SassoonPrimaryInfant" pitchFamily="2" charset="0"/>
                          <a:ea typeface="Calibri"/>
                          <a:cs typeface="Times New Roman"/>
                        </a:rPr>
                        <a:t> skills by:</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“My turn, your turn” </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Puppet conversations modelling rule-following.</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Turn-taking circle games to </a:t>
                      </a:r>
                      <a:r>
                        <a:rPr kumimoji="0" lang="en-US" sz="700" b="0" i="0" u="none" strike="noStrike" kern="1200" cap="none" spc="0" normalizeH="0" baseline="0" noProof="0" dirty="0" err="1">
                          <a:ln>
                            <a:noFill/>
                          </a:ln>
                          <a:solidFill>
                            <a:prstClr val="black"/>
                          </a:solidFill>
                          <a:effectLst/>
                          <a:uLnTx/>
                          <a:uFillTx/>
                          <a:latin typeface="SassoonCRInfant" panose="02010503020300020003" pitchFamily="2" charset="0"/>
                          <a:ea typeface="+mn-ea"/>
                          <a:cs typeface="+mn-cs"/>
                        </a:rPr>
                        <a:t>practise</a:t>
                      </a: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 speaking in order.</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Partner and small group tasks </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Talk partners, think pair share etc.</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Stem sentences</a:t>
                      </a:r>
                    </a:p>
                    <a:p>
                      <a:pPr marL="171450" indent="-171450" algn="l">
                        <a:lnSpc>
                          <a:spcPct val="100000"/>
                        </a:lnSpc>
                        <a:spcAft>
                          <a:spcPts val="0"/>
                        </a:spcAft>
                        <a:buFont typeface="Arial" panose="020B0604020202020204" pitchFamily="34" charset="0"/>
                        <a:buChar char="•"/>
                      </a:pPr>
                      <a:r>
                        <a:rPr kumimoji="0" lang="en-US"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Role play and hot seating.</a:t>
                      </a:r>
                      <a:endParaRPr kumimoji="0" lang="en-GB"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endParaRPr>
                    </a:p>
                    <a:p>
                      <a:pPr marL="171450" indent="-171450" algn="l">
                        <a:lnSpc>
                          <a:spcPct val="100000"/>
                        </a:lnSpc>
                        <a:spcAft>
                          <a:spcPts val="0"/>
                        </a:spcAft>
                        <a:buFont typeface="Arial" panose="020B0604020202020204" pitchFamily="34" charset="0"/>
                        <a:buChar char="•"/>
                      </a:pPr>
                      <a:r>
                        <a:rPr kumimoji="0" lang="en-GB"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Class debates.</a:t>
                      </a:r>
                    </a:p>
                    <a:p>
                      <a:pPr marL="171450" indent="-171450" algn="l">
                        <a:lnSpc>
                          <a:spcPct val="100000"/>
                        </a:lnSpc>
                        <a:spcAft>
                          <a:spcPts val="0"/>
                        </a:spcAft>
                        <a:buFont typeface="Arial" panose="020B0604020202020204" pitchFamily="34" charset="0"/>
                        <a:buChar char="•"/>
                      </a:pPr>
                      <a:r>
                        <a:rPr kumimoji="0" lang="en-GB" sz="700" b="0" i="0" u="none" strike="noStrike" kern="1200" cap="none" spc="0" normalizeH="0" baseline="0" noProof="0" dirty="0">
                          <a:ln>
                            <a:noFill/>
                          </a:ln>
                          <a:solidFill>
                            <a:prstClr val="black"/>
                          </a:solidFill>
                          <a:effectLst/>
                          <a:uLnTx/>
                          <a:uFillTx/>
                          <a:latin typeface="SassoonCRInfant" panose="02010503020300020003" pitchFamily="2" charset="0"/>
                          <a:ea typeface="+mn-ea"/>
                          <a:cs typeface="+mn-cs"/>
                        </a:rPr>
                        <a:t>Group presentations.</a:t>
                      </a:r>
                      <a:endParaRPr kumimoji="0" lang="en-US" sz="700" b="0" i="0" u="none" strike="noStrike" kern="1200" cap="none" spc="0" normalizeH="0" baseline="0" noProof="0" dirty="0">
                        <a:ln>
                          <a:noFill/>
                        </a:ln>
                        <a:solidFill>
                          <a:schemeClr val="dk1"/>
                        </a:solidFill>
                        <a:effectLst/>
                        <a:uLnTx/>
                        <a:uFillTx/>
                        <a:latin typeface="SassoonCRInfant" panose="02010503020300020003" pitchFamily="2" charset="0"/>
                        <a:ea typeface="+mn-ea"/>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205271564"/>
                  </a:ext>
                </a:extLst>
              </a:tr>
            </a:tbl>
          </a:graphicData>
        </a:graphic>
      </p:graphicFrame>
    </p:spTree>
    <p:extLst>
      <p:ext uri="{BB962C8B-B14F-4D97-AF65-F5344CB8AC3E}">
        <p14:creationId xmlns:p14="http://schemas.microsoft.com/office/powerpoint/2010/main" val="2696407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7605F8-55C8-458E-992E-F7D9BCEE7EB7}"/>
              </a:ext>
            </a:extLst>
          </p:cNvPr>
          <p:cNvGraphicFramePr>
            <a:graphicFrameLocks noGrp="1"/>
          </p:cNvGraphicFramePr>
          <p:nvPr>
            <p:extLst>
              <p:ext uri="{D42A27DB-BD31-4B8C-83A1-F6EECF244321}">
                <p14:modId xmlns:p14="http://schemas.microsoft.com/office/powerpoint/2010/main" val="3396972175"/>
              </p:ext>
            </p:extLst>
          </p:nvPr>
        </p:nvGraphicFramePr>
        <p:xfrm>
          <a:off x="147764" y="133250"/>
          <a:ext cx="9610472" cy="6616281"/>
        </p:xfrm>
        <a:graphic>
          <a:graphicData uri="http://schemas.openxmlformats.org/drawingml/2006/table">
            <a:tbl>
              <a:tblPr firstRow="1" bandRow="1">
                <a:tableStyleId>{5C22544A-7EE6-4342-B048-85BDC9FD1C3A}</a:tableStyleId>
              </a:tblPr>
              <a:tblGrid>
                <a:gridCol w="4805236">
                  <a:extLst>
                    <a:ext uri="{9D8B030D-6E8A-4147-A177-3AD203B41FA5}">
                      <a16:colId xmlns:a16="http://schemas.microsoft.com/office/drawing/2014/main" val="1301375229"/>
                    </a:ext>
                  </a:extLst>
                </a:gridCol>
                <a:gridCol w="4805236">
                  <a:extLst>
                    <a:ext uri="{9D8B030D-6E8A-4147-A177-3AD203B41FA5}">
                      <a16:colId xmlns:a16="http://schemas.microsoft.com/office/drawing/2014/main" val="1178611783"/>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SassoonPrimaryInfant" pitchFamily="2" charset="0"/>
                        </a:rPr>
                        <a:t>SEND Adaptations</a:t>
                      </a:r>
                      <a:endParaRPr lang="en-GB" sz="1050" b="1" kern="1200">
                        <a:solidFill>
                          <a:schemeClr val="tx1"/>
                        </a:solidFill>
                        <a:effectLst/>
                        <a:latin typeface="SassoonPrimaryInfant"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16604165"/>
                  </a:ext>
                </a:extLst>
              </a:tr>
              <a:tr h="30120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SassoonPrimaryInfant" pitchFamily="2" charset="0"/>
                        </a:rPr>
                        <a:t>UKS2 My Healthy Self</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1680481913"/>
                  </a:ext>
                </a:extLst>
              </a:tr>
              <a:tr h="510683">
                <a:tc>
                  <a: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900" b="1" i="0" u="sng" kern="1200" dirty="0">
                          <a:solidFill>
                            <a:schemeClr val="tx1"/>
                          </a:solidFill>
                          <a:effectLst/>
                          <a:latin typeface="SassoonCRInfant" panose="02010503020300020003" pitchFamily="2" charset="0"/>
                          <a:ea typeface="+mn-ea"/>
                          <a:cs typeface="+mn-cs"/>
                        </a:rPr>
                        <a:t>To understand how daily habits protect long-term dental health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Use visual sequencing cards showing the steps of brushing teeth.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Demonstrate brushing techniques using a model or video.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Provide picture prompts for healthy and unhealthy dental habits.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Use simplified vocabulary with visuals (e.g. plaque, cavity, dentist).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Provide a checklist of daily dental routines.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Use matching activities rather than extended writing.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Allow pupils to record learning through drawing, discussion or photographs.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tx1"/>
                          </a:solidFill>
                          <a:effectLst/>
                          <a:latin typeface="SassoonCRInfant" panose="02010503020300020003" pitchFamily="2" charset="0"/>
                          <a:ea typeface="+mn-ea"/>
                          <a:cs typeface="+mn-cs"/>
                        </a:rPr>
                        <a:t>Repeat key messages regularly throughout the lesson.</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i="0" u="none" kern="1200" dirty="0">
                          <a:solidFill>
                            <a:schemeClr val="dk1"/>
                          </a:solidFill>
                          <a:effectLst/>
                          <a:latin typeface="SassoonCRInfant" panose="02010503020300020003" pitchFamily="2" charset="0"/>
                          <a:ea typeface="+mn-ea"/>
                          <a:cs typeface="+mn-cs"/>
                        </a:rPr>
                        <a:t>4. To </a:t>
                      </a:r>
                      <a:r>
                        <a:rPr lang="en-US" sz="900" b="0" i="0" u="none" kern="1200" dirty="0" err="1">
                          <a:solidFill>
                            <a:schemeClr val="dk1"/>
                          </a:solidFill>
                          <a:effectLst/>
                          <a:latin typeface="SassoonCRInfant" panose="02010503020300020003" pitchFamily="2" charset="0"/>
                          <a:ea typeface="+mn-ea"/>
                          <a:cs typeface="+mn-cs"/>
                        </a:rPr>
                        <a:t>recognise</a:t>
                      </a:r>
                      <a:r>
                        <a:rPr lang="en-US" sz="900" b="0" i="0" u="none" kern="1200" dirty="0">
                          <a:solidFill>
                            <a:schemeClr val="dk1"/>
                          </a:solidFill>
                          <a:effectLst/>
                          <a:latin typeface="SassoonCRInfant" panose="02010503020300020003" pitchFamily="2" charset="0"/>
                          <a:ea typeface="+mn-ea"/>
                          <a:cs typeface="+mn-cs"/>
                        </a:rPr>
                        <a:t> and regulate strong and complex feelings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Zones of Regulation or emotion scales.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emotion cards and visual feelings charts.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Introduce emotional vocabulary gradually.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social stories to explore emotional situations.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Model calming and self-regulation strategies explicitly.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sensory or movement breaks where appropriate.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role play to </a:t>
                      </a:r>
                      <a:r>
                        <a:rPr lang="en-US" sz="900" b="0" i="0" u="none" kern="1200" dirty="0" err="1">
                          <a:solidFill>
                            <a:schemeClr val="dk1"/>
                          </a:solidFill>
                          <a:effectLst/>
                          <a:latin typeface="SassoonCRInfant" panose="02010503020300020003" pitchFamily="2" charset="0"/>
                          <a:ea typeface="+mn-ea"/>
                          <a:cs typeface="+mn-cs"/>
                        </a:rPr>
                        <a:t>practise</a:t>
                      </a:r>
                      <a:r>
                        <a:rPr lang="en-US" sz="900" b="0" i="0" u="none" kern="1200" dirty="0">
                          <a:solidFill>
                            <a:schemeClr val="dk1"/>
                          </a:solidFill>
                          <a:effectLst/>
                          <a:latin typeface="SassoonCRInfant" panose="02010503020300020003" pitchFamily="2" charset="0"/>
                          <a:ea typeface="+mn-ea"/>
                          <a:cs typeface="+mn-cs"/>
                        </a:rPr>
                        <a:t> emotional responses.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Offer sentence </a:t>
                      </a:r>
                      <a:r>
                        <a:rPr lang="en-US" sz="900" b="0" i="0" u="none" kern="1200" dirty="0" err="1">
                          <a:solidFill>
                            <a:schemeClr val="dk1"/>
                          </a:solidFill>
                          <a:effectLst/>
                          <a:latin typeface="SassoonCRInfant" panose="02010503020300020003" pitchFamily="2" charset="0"/>
                          <a:ea typeface="+mn-ea"/>
                          <a:cs typeface="+mn-cs"/>
                        </a:rPr>
                        <a:t>stems:"I</a:t>
                      </a:r>
                      <a:r>
                        <a:rPr lang="en-US" sz="900" b="0" i="0" u="none" kern="1200" dirty="0">
                          <a:solidFill>
                            <a:schemeClr val="dk1"/>
                          </a:solidFill>
                          <a:effectLst/>
                          <a:latin typeface="SassoonCRInfant" panose="02010503020300020003" pitchFamily="2" charset="0"/>
                          <a:ea typeface="+mn-ea"/>
                          <a:cs typeface="+mn-cs"/>
                        </a:rPr>
                        <a:t> might feel...""I can help myself by..."</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3264645"/>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2. To interpret nutritional information to help make informed choices about food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enlarged and simplified food labels.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Highlight key information such as sugar, salt and fat content using </a:t>
                      </a:r>
                      <a:r>
                        <a:rPr lang="en-US" sz="900" b="0" i="0" u="none" kern="1200" dirty="0" err="1">
                          <a:solidFill>
                            <a:schemeClr val="dk1"/>
                          </a:solidFill>
                          <a:effectLst/>
                          <a:latin typeface="SassoonCRInfant" panose="02010503020300020003" pitchFamily="2" charset="0"/>
                          <a:ea typeface="+mn-ea"/>
                          <a:cs typeface="+mn-cs"/>
                        </a:rPr>
                        <a:t>colours</a:t>
                      </a:r>
                      <a:r>
                        <a:rPr lang="en-US" sz="900" b="0" i="0" u="none" kern="1200" dirty="0">
                          <a:solidFill>
                            <a:schemeClr val="dk1"/>
                          </a:solidFill>
                          <a:effectLst/>
                          <a:latin typeface="SassoonCRInfant" panose="02010503020300020003" pitchFamily="2" charset="0"/>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Focus on interpreting one nutritional element at a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real food packaging and hands-on sorting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visual traffic-light examples.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sentence stems such as "This food has a high amount of...“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Support comparisons with structured tables and visual prompts.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Pair pupils with supportive peers during investigative activities.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5. To explain how our mindset can affect our personal growth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simple examples of fixed and growth mindset.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Share stories of overcoming challenges.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visual prompts and cartoons to illustrate thinking patterns.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sentence </a:t>
                      </a:r>
                      <a:r>
                        <a:rPr lang="en-US" sz="900" b="0" i="0" u="none" kern="1200" dirty="0" err="1">
                          <a:solidFill>
                            <a:schemeClr val="dk1"/>
                          </a:solidFill>
                          <a:effectLst/>
                          <a:latin typeface="SassoonCRInfant" panose="02010503020300020003" pitchFamily="2" charset="0"/>
                          <a:ea typeface="+mn-ea"/>
                          <a:cs typeface="+mn-cs"/>
                        </a:rPr>
                        <a:t>starters:"I</a:t>
                      </a:r>
                      <a:r>
                        <a:rPr lang="en-US" sz="900" b="0" i="0" u="none" kern="1200" dirty="0">
                          <a:solidFill>
                            <a:schemeClr val="dk1"/>
                          </a:solidFill>
                          <a:effectLst/>
                          <a:latin typeface="SassoonCRInfant" panose="02010503020300020003" pitchFamily="2" charset="0"/>
                          <a:ea typeface="+mn-ea"/>
                          <a:cs typeface="+mn-cs"/>
                        </a:rPr>
                        <a:t> can't do this </a:t>
                      </a:r>
                      <a:r>
                        <a:rPr lang="en-US" sz="900" b="0" i="0" u="none" kern="1200" dirty="0" err="1">
                          <a:solidFill>
                            <a:schemeClr val="dk1"/>
                          </a:solidFill>
                          <a:effectLst/>
                          <a:latin typeface="SassoonCRInfant" panose="02010503020300020003" pitchFamily="2" charset="0"/>
                          <a:ea typeface="+mn-ea"/>
                          <a:cs typeface="+mn-cs"/>
                        </a:rPr>
                        <a:t>yet.""I</a:t>
                      </a:r>
                      <a:r>
                        <a:rPr lang="en-US" sz="900" b="0" i="0" u="none" kern="1200" dirty="0">
                          <a:solidFill>
                            <a:schemeClr val="dk1"/>
                          </a:solidFill>
                          <a:effectLst/>
                          <a:latin typeface="SassoonCRInfant" panose="02010503020300020003" pitchFamily="2" charset="0"/>
                          <a:ea typeface="+mn-ea"/>
                          <a:cs typeface="+mn-cs"/>
                        </a:rPr>
                        <a:t> can improve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Model positive self-talk.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Break reflection tasks into smaller steps.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discussion and role play before written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Celebrate effort and progress rather than outcomes.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0557387"/>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3. To describe how habits can influence long-term health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cause-and-effect diagrams with pictures.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Break learning into small, manageable chunks.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visual examples of healthy and unhealthy habits.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real-life scenarios and stories.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Offer sentence </a:t>
                      </a:r>
                      <a:r>
                        <a:rPr lang="en-US" sz="900" b="0" i="0" u="none" kern="1200" dirty="0" err="1">
                          <a:solidFill>
                            <a:schemeClr val="dk1"/>
                          </a:solidFill>
                          <a:effectLst/>
                          <a:latin typeface="SassoonCRInfant" panose="02010503020300020003" pitchFamily="2" charset="0"/>
                          <a:ea typeface="+mn-ea"/>
                          <a:cs typeface="+mn-cs"/>
                        </a:rPr>
                        <a:t>starters:"This</a:t>
                      </a:r>
                      <a:r>
                        <a:rPr lang="en-US" sz="900" b="0" i="0" u="none" kern="1200" dirty="0">
                          <a:solidFill>
                            <a:schemeClr val="dk1"/>
                          </a:solidFill>
                          <a:effectLst/>
                          <a:latin typeface="SassoonCRInfant" panose="02010503020300020003" pitchFamily="2" charset="0"/>
                          <a:ea typeface="+mn-ea"/>
                          <a:cs typeface="+mn-cs"/>
                        </a:rPr>
                        <a:t> habit helps because...""This habit may affect health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Create simple sorting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oral responses instead of written explanations.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Reinforce key vocabulary through repetition and visual displays.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6. To understand how my actions can impact myself and others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social stories and real-life scenarios.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Explore consequences using visual cause-and-effect chains.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comic-strip conversations to illustrate situations.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structured discussion questions.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role play to act out positive and negative choices.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Support empathy development with picture prompts and thought bubbles.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Offer visual choice boards showing possible actions and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Reduce the number of choices presented at one time to avoid cognitive overload.</a:t>
                      </a:r>
                    </a:p>
                    <a:p>
                      <a:pPr marL="0" indent="0" algn="l">
                        <a:buFont typeface="Arial" panose="020B0604020202020204" pitchFamily="34" charset="0"/>
                        <a:buNone/>
                      </a:pPr>
                      <a:endParaRPr lang="en-US" sz="900" b="0" i="0" u="none" kern="1200" dirty="0">
                        <a:solidFill>
                          <a:schemeClr val="dk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8935407"/>
                  </a:ext>
                </a:extLst>
              </a:tr>
              <a:tr h="51068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i="0" u="sng" kern="1200" dirty="0">
                          <a:solidFill>
                            <a:schemeClr val="dk1"/>
                          </a:solidFill>
                          <a:effectLst/>
                          <a:latin typeface="SassoonCRInfant" panose="02010503020300020003" pitchFamily="2" charset="0"/>
                          <a:ea typeface="+mn-ea"/>
                          <a:cs typeface="+mn-cs"/>
                        </a:rPr>
                        <a:t>General Adaptations for SEND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Pre-teach key vocabulary every lesson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multi-sensory activities. Sorting, matching, drawing, acting, movement-based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Keep instructions short and supported with visuals. One step at a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Allow extra processing time. Especially for children with language or cognitive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visual scaffold for all discussions.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consistent visual supports across lessons (symbols, photos, icons). *Widget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flexible response formats. Drawing, pointing, choosing, acting, using symbol, photo, video, speaking.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Build in movement breaks.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Provide emotional check-ins.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Use repetition and revisit concepts often. Essential for long-term retention.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Work closely with support staff. Ensure consistent language, prompts, and expectations.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kern="1200" dirty="0">
                          <a:solidFill>
                            <a:schemeClr val="dk1"/>
                          </a:solidFill>
                          <a:effectLst/>
                          <a:latin typeface="SassoonCRInfant" panose="02010503020300020003" pitchFamily="2" charset="0"/>
                          <a:ea typeface="+mn-ea"/>
                          <a:cs typeface="+mn-cs"/>
                        </a:rPr>
                        <a:t>Celebrate effort, not just outcomes.</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i="0" u="none" kern="1200" dirty="0">
                        <a:solidFill>
                          <a:schemeClr val="dk1"/>
                        </a:solidFill>
                        <a:effectLst/>
                        <a:latin typeface="SassoonCRInfant" panose="02010503020300020003" pitchFamily="2" charset="0"/>
                        <a:ea typeface="+mn-ea"/>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13601"/>
                  </a:ext>
                </a:extLst>
              </a:tr>
            </a:tbl>
          </a:graphicData>
        </a:graphic>
      </p:graphicFrame>
    </p:spTree>
    <p:extLst>
      <p:ext uri="{BB962C8B-B14F-4D97-AF65-F5344CB8AC3E}">
        <p14:creationId xmlns:p14="http://schemas.microsoft.com/office/powerpoint/2010/main" val="20349266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2189a0-b903-4f34-b837-99c1beac405b">
      <Terms xmlns="http://schemas.microsoft.com/office/infopath/2007/PartnerControls"/>
    </lcf76f155ced4ddcb4097134ff3c332f>
    <TaxCatchAll xmlns="70031323-04d6-4077-a897-117c82ee934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7ECCB5EAFFF8468037445951374249" ma:contentTypeVersion="16" ma:contentTypeDescription="Create a new document." ma:contentTypeScope="" ma:versionID="21b06e4d1ae9849ccdd691f48b1c9bfb">
  <xsd:schema xmlns:xsd="http://www.w3.org/2001/XMLSchema" xmlns:xs="http://www.w3.org/2001/XMLSchema" xmlns:p="http://schemas.microsoft.com/office/2006/metadata/properties" xmlns:ns2="862189a0-b903-4f34-b837-99c1beac405b" xmlns:ns3="70031323-04d6-4077-a897-117c82ee9346" targetNamespace="http://schemas.microsoft.com/office/2006/metadata/properties" ma:root="true" ma:fieldsID="7254d13f48fe97cdc79a50fb55c2b3d4" ns2:_="" ns3:_="">
    <xsd:import namespace="862189a0-b903-4f34-b837-99c1beac405b"/>
    <xsd:import namespace="70031323-04d6-4077-a897-117c82ee93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2189a0-b903-4f34-b837-99c1beac40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bec38d4-1b3d-41a4-be23-91a579364c2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031323-04d6-4077-a897-117c82ee934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ccd1ccd-7fae-4bf1-84bb-ec3469523648}" ma:internalName="TaxCatchAll" ma:showField="CatchAllData" ma:web="70031323-04d6-4077-a897-117c82ee934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282A3B-EACE-4DBE-979A-65B3B367CE36}">
  <ds:schemaRefs>
    <ds:schemaRef ds:uri="http://schemas.openxmlformats.org/package/2006/metadata/core-properties"/>
    <ds:schemaRef ds:uri="http://schemas.microsoft.com/office/infopath/2007/PartnerControls"/>
    <ds:schemaRef ds:uri="http://purl.org/dc/elements/1.1/"/>
    <ds:schemaRef ds:uri="http://purl.org/dc/dcmitype/"/>
    <ds:schemaRef ds:uri="http://schemas.microsoft.com/office/2006/metadata/properties"/>
    <ds:schemaRef ds:uri="70031323-04d6-4077-a897-117c82ee9346"/>
    <ds:schemaRef ds:uri="http://schemas.microsoft.com/office/2006/documentManagement/types"/>
    <ds:schemaRef ds:uri="862189a0-b903-4f34-b837-99c1beac405b"/>
    <ds:schemaRef ds:uri="http://www.w3.org/XML/1998/namespace"/>
    <ds:schemaRef ds:uri="http://purl.org/dc/terms/"/>
  </ds:schemaRefs>
</ds:datastoreItem>
</file>

<file path=customXml/itemProps2.xml><?xml version="1.0" encoding="utf-8"?>
<ds:datastoreItem xmlns:ds="http://schemas.openxmlformats.org/officeDocument/2006/customXml" ds:itemID="{AC3EBD22-E2BB-4E7F-BAF3-B501DD13B101}">
  <ds:schemaRefs>
    <ds:schemaRef ds:uri="http://schemas.microsoft.com/sharepoint/v3/contenttype/forms"/>
  </ds:schemaRefs>
</ds:datastoreItem>
</file>

<file path=customXml/itemProps3.xml><?xml version="1.0" encoding="utf-8"?>
<ds:datastoreItem xmlns:ds="http://schemas.openxmlformats.org/officeDocument/2006/customXml" ds:itemID="{B6CD316B-CB09-4AFF-B1E1-F6DC5D89FAB4}">
  <ds:schemaRefs>
    <ds:schemaRef ds:uri="70031323-04d6-4077-a897-117c82ee9346"/>
    <ds:schemaRef ds:uri="862189a0-b903-4f34-b837-99c1beac40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2678</TotalTime>
  <Words>6524</Words>
  <Application>Microsoft Office PowerPoint</Application>
  <PresentationFormat>A4 Paper (210x297 mm)</PresentationFormat>
  <Paragraphs>716</Paragraphs>
  <Slides>14</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Calibri</vt:lpstr>
      <vt:lpstr>Calibri Light</vt:lpstr>
      <vt:lpstr>Gadugi</vt:lpstr>
      <vt:lpstr>SassoonCRInfant</vt:lpstr>
      <vt:lpstr>SassoonPrimaryInfant</vt:lpstr>
      <vt:lpstr>Symbol</vt:lpstr>
      <vt:lpstr>Times New Roman</vt:lpstr>
      <vt:lpstr>-webkit-standard</vt:lpstr>
      <vt:lpstr>Wingdings</vt:lpstr>
      <vt:lpstr>Office Theme</vt:lpstr>
      <vt:lpstr>PSHE</vt:lpstr>
      <vt:lpstr>PowerPoint Presentation</vt:lpstr>
      <vt:lpstr>PowerPoint Presentation</vt:lpstr>
      <vt:lpstr>Cycle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and Technology</dc:title>
  <dc:creator>Rebecca Dooley</dc:creator>
  <cp:lastModifiedBy>Rebecca Dooley</cp:lastModifiedBy>
  <cp:revision>56</cp:revision>
  <cp:lastPrinted>2024-07-11T13:43:49Z</cp:lastPrinted>
  <dcterms:created xsi:type="dcterms:W3CDTF">2024-07-11T12:23:02Z</dcterms:created>
  <dcterms:modified xsi:type="dcterms:W3CDTF">2026-07-10T07:14:22Z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0x0101009D7ECCB5EAFFF8468037445951374249</vt:lpwstr>
  </property>
  <property fmtid="{D5CDD505-2E9C-101B-9397-08002B2CF9AE}" pid="3" name="MediaServiceImageTags">
    <vt:lpwstr/>
  </property>
</Properties>
</file>