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9906000" cy="6858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McCarthy" initials="MM" lastIdx="1" clrIdx="0">
    <p:extLst>
      <p:ext uri="{19B8F6BF-5375-455C-9EA6-DF929625EA0E}">
        <p15:presenceInfo xmlns:p15="http://schemas.microsoft.com/office/powerpoint/2012/main" userId="39a543d129b242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586"/>
  </p:normalViewPr>
  <p:slideViewPr>
    <p:cSldViewPr snapToGrid="0" snapToObjects="1">
      <p:cViewPr varScale="1">
        <p:scale>
          <a:sx n="68" d="100"/>
          <a:sy n="68" d="100"/>
        </p:scale>
        <p:origin x="1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4E0D3-8024-4CDA-8A41-B1BAB246902A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1E2D5-C25C-4E06-9156-A99ABEED1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17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1E2D5-C25C-4E06-9156-A99ABEED1D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7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0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9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3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3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4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92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15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22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0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39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7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E41930-FBD5-9540-9C1D-74BF1D62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1" y="129102"/>
            <a:ext cx="9654059" cy="6608029"/>
          </a:xfrm>
          <a:prstGeom prst="rect">
            <a:avLst/>
          </a:prstGeom>
          <a:noFill/>
          <a:ln w="5080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EEECE1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C4F76A-6D01-CD40-B0A0-E71953FF3408}"/>
              </a:ext>
            </a:extLst>
          </p:cNvPr>
          <p:cNvSpPr txBox="1"/>
          <p:nvPr/>
        </p:nvSpPr>
        <p:spPr>
          <a:xfrm>
            <a:off x="282199" y="342325"/>
            <a:ext cx="2829230" cy="2092881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anose="030F0902030302020204" pitchFamily="66" charset="0"/>
              </a:rPr>
              <a:t>Maths</a:t>
            </a:r>
          </a:p>
          <a:p>
            <a:r>
              <a:rPr lang="en-GB" sz="1000" b="1" u="sng" dirty="0">
                <a:latin typeface="Comic Sans MS" panose="030F0902030302020204" pitchFamily="66" charset="0"/>
              </a:rPr>
              <a:t>Place value including: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Counting and sorting objects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Counting forwards and backwards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Counting one more and one less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Compare and order objects and numbers</a:t>
            </a:r>
          </a:p>
          <a:p>
            <a:pPr lvl="1"/>
            <a:endParaRPr lang="en-GB" sz="1000" dirty="0">
              <a:latin typeface="Comic Sans MS" panose="030F0902030302020204" pitchFamily="66" charset="0"/>
            </a:endParaRPr>
          </a:p>
          <a:p>
            <a:r>
              <a:rPr lang="en-GB" sz="1000" b="1" u="sng" dirty="0">
                <a:latin typeface="Comic Sans MS" panose="030F0902030302020204" pitchFamily="66" charset="0"/>
              </a:rPr>
              <a:t>Addition and Subtraction including: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Part-whole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Addition facts within 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Number bonds within 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60A4FA-2095-F04C-B2A3-2002D99A34F7}"/>
              </a:ext>
            </a:extLst>
          </p:cNvPr>
          <p:cNvSpPr txBox="1"/>
          <p:nvPr/>
        </p:nvSpPr>
        <p:spPr>
          <a:xfrm>
            <a:off x="282199" y="2522069"/>
            <a:ext cx="2829230" cy="13234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omic Sans MS" panose="030F0902030302020204" pitchFamily="66" charset="0"/>
              </a:rPr>
              <a:t>As Scientists we will: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Name materials that are used to make objects with different uses.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Recognise that stretching, twisting, bending and squashing can cause some solid objects to change shape.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Name properties that make materials suitable for their use.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92B43-154A-2F44-8BA4-D74425761063}"/>
              </a:ext>
            </a:extLst>
          </p:cNvPr>
          <p:cNvSpPr txBox="1"/>
          <p:nvPr/>
        </p:nvSpPr>
        <p:spPr>
          <a:xfrm>
            <a:off x="281746" y="3967880"/>
            <a:ext cx="2829230" cy="132343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 PSHE we will focus on ‘Dreams and Goals’, learning to:</a:t>
            </a:r>
            <a:endParaRPr lang="en-GB" sz="1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Explain what my dreams for the future are.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Consider and set myself goals.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Learning about healthy and unhealthy life choices and behaviours.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A9B67-F9AA-294B-AA7F-224E039C1EFC}"/>
              </a:ext>
            </a:extLst>
          </p:cNvPr>
          <p:cNvSpPr txBox="1"/>
          <p:nvPr/>
        </p:nvSpPr>
        <p:spPr>
          <a:xfrm>
            <a:off x="281254" y="5371435"/>
            <a:ext cx="2829230" cy="691677"/>
          </a:xfrm>
          <a:prstGeom prst="rect">
            <a:avLst/>
          </a:prstGeom>
          <a:solidFill>
            <a:srgbClr val="FFFFFF"/>
          </a:solidFill>
          <a:ln w="31750">
            <a:solidFill>
              <a:srgbClr val="C10FA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>
            <a:defPPr>
              <a:defRPr lang="en-US"/>
            </a:defPPr>
            <a:lvl1pPr>
              <a:spcAft>
                <a:spcPts val="0"/>
              </a:spcAft>
              <a:defRPr sz="1000" b="1">
                <a:effectLst/>
                <a:latin typeface="Comic Sans MS" panose="030F0902030302020204" pitchFamily="66" charset="0"/>
                <a:ea typeface="Times New Roman" panose="02020603050405020304" pitchFamily="18" charset="0"/>
              </a:defRPr>
            </a:lvl1pPr>
          </a:lstStyle>
          <a:p>
            <a:r>
              <a:rPr lang="en-GB" dirty="0">
                <a:latin typeface="Comic Sans MS"/>
              </a:rPr>
              <a:t>In Music </a:t>
            </a:r>
            <a:r>
              <a:rPr lang="en-GB" b="0" dirty="0">
                <a:latin typeface="Comic Sans MS"/>
              </a:rPr>
              <a:t>we will focus on pitch and tempo.  We will be learning about listening and composing short pieces of music.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55EFAB-CFE1-DD48-8444-28F8FA560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353" y="289317"/>
            <a:ext cx="2851785" cy="572089"/>
          </a:xfrm>
          <a:prstGeom prst="rect">
            <a:avLst/>
          </a:prstGeom>
          <a:noFill/>
          <a:ln w="3175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u="sng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Year 1 – Spring</a:t>
            </a:r>
          </a:p>
          <a:p>
            <a:pPr algn="ctr">
              <a:spcAft>
                <a:spcPts val="0"/>
              </a:spcAft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Our topic for the 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Spring</a:t>
            </a: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Term is:</a:t>
            </a:r>
            <a:endParaRPr lang="en-GB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Florence Nightingale 1820-1910</a:t>
            </a:r>
            <a:endParaRPr lang="en-GB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A71F89-B4A1-CE42-89EC-7293E9030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651" y="2323476"/>
            <a:ext cx="3394710" cy="1753850"/>
          </a:xfrm>
          <a:prstGeom prst="rect">
            <a:avLst/>
          </a:prstGeom>
          <a:solidFill>
            <a:srgbClr val="FFFFFF"/>
          </a:solidFill>
          <a:ln w="317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As Geographers we will</a:t>
            </a: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 begin to learn about our local area through the unit ‘</a:t>
            </a:r>
            <a:r>
              <a:rPr lang="en-US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Would you prefer to live in a hot or cold place?</a:t>
            </a: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?’</a:t>
            </a: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name and locate the seven continents.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locate the North and South Poles.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locate the Equator on a world map.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compare the UK and Kenya.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investigate local weather conditions.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identify key features of hot and cold places.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D04D78-D8E6-8249-84E3-59B8F1913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54" y="6143229"/>
            <a:ext cx="2821054" cy="5174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r>
              <a:rPr lang="en-GB" sz="1000" b="1" dirty="0">
                <a:effectLst/>
                <a:latin typeface="Comic Sans MS"/>
                <a:ea typeface="Times New Roman" panose="02020603050405020304" pitchFamily="18" charset="0"/>
              </a:rPr>
              <a:t>In PE, </a:t>
            </a:r>
            <a:r>
              <a:rPr lang="en-GB" sz="900" dirty="0">
                <a:latin typeface="Comic Sans MS"/>
                <a:ea typeface="Times New Roman" panose="02020603050405020304" pitchFamily="18" charset="0"/>
              </a:rPr>
              <a:t>will develop our gymnastics skills and dance skills.  We will also think about team building and how to be a good team player.</a:t>
            </a:r>
            <a:endParaRPr lang="en-GB" sz="1000" b="1" dirty="0">
              <a:effectLst/>
              <a:latin typeface="Comic Sans MS"/>
              <a:ea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1FF21E-5B86-DD46-8A5F-4CFEE453E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205" y="4196454"/>
            <a:ext cx="3394710" cy="1249083"/>
          </a:xfrm>
          <a:prstGeom prst="rect">
            <a:avLst/>
          </a:prstGeom>
          <a:solidFill>
            <a:srgbClr val="FFFFFF"/>
          </a:solidFill>
          <a:ln w="317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As Historians we will explore the questions: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Who was Florence Nightingale?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What was so s</a:t>
            </a:r>
            <a:r>
              <a:rPr lang="en-US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significant </a:t>
            </a:r>
            <a:r>
              <a:rPr lang="en-US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bout Florence Nightingale and how did she </a:t>
            </a:r>
            <a:r>
              <a:rPr lang="en-US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contribute to national/international achievements.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How did Florence Nightingale can nursing today? </a:t>
            </a:r>
            <a:endParaRPr lang="en-GB" sz="1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1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2882CE-B1B4-394B-A513-B57507600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651" y="5526235"/>
            <a:ext cx="3402965" cy="1140835"/>
          </a:xfrm>
          <a:prstGeom prst="rect">
            <a:avLst/>
          </a:prstGeom>
          <a:solidFill>
            <a:srgbClr val="FFFFFF"/>
          </a:solidFill>
          <a:ln w="31750">
            <a:solidFill>
              <a:srgbClr val="00B0F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 World views and religion, we will focus on the topic ‘Believing.’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The faith we study are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: </a:t>
            </a: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Christianity and Islam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What is belief?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What do I believe?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Why I should respect others’ beliefs?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1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DA8A45A-2A03-1741-8B6F-B5FB4A479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043" y="3896678"/>
            <a:ext cx="2839630" cy="1430172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As Artists and Designers, we will:</a:t>
            </a:r>
            <a:endParaRPr lang="en-GB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In Art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we will be learning about ‘Life in Colour’.  We will look at the textures of everyday objects. Create artwork using and creating textures.  Completing a collage using our new skills.</a:t>
            </a:r>
          </a:p>
          <a:p>
            <a:pPr>
              <a:spcAft>
                <a:spcPts val="0"/>
              </a:spcAft>
            </a:pP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In DT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we will be planning, making and evaluating  a salad.  We will learn how to use utensils correctly.</a:t>
            </a:r>
            <a:endParaRPr lang="en-GB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170BEF-AEA4-884B-BFC4-140D7B46589E}"/>
              </a:ext>
            </a:extLst>
          </p:cNvPr>
          <p:cNvSpPr txBox="1"/>
          <p:nvPr/>
        </p:nvSpPr>
        <p:spPr>
          <a:xfrm>
            <a:off x="6829443" y="295008"/>
            <a:ext cx="2829230" cy="34778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anose="030F0902030302020204" pitchFamily="66" charset="0"/>
              </a:rPr>
              <a:t>English</a:t>
            </a:r>
          </a:p>
          <a:p>
            <a:endParaRPr lang="en-GB" sz="1000" b="1" u="sng" dirty="0">
              <a:latin typeface="Comic Sans MS" panose="030F0902030302020204" pitchFamily="66" charset="0"/>
            </a:endParaRPr>
          </a:p>
          <a:p>
            <a:r>
              <a:rPr lang="en-GB" sz="1000" b="1" u="sng" dirty="0">
                <a:latin typeface="Comic Sans MS" panose="030F0902030302020204" pitchFamily="66" charset="0"/>
              </a:rPr>
              <a:t>Reading</a:t>
            </a:r>
          </a:p>
          <a:p>
            <a:r>
              <a:rPr lang="en-GB" sz="1000" dirty="0">
                <a:latin typeface="Comic Sans MS" panose="030F0902030302020204" pitchFamily="66" charset="0"/>
              </a:rPr>
              <a:t>Read Write Inc will be used to teach phonics in small groups.</a:t>
            </a:r>
          </a:p>
          <a:p>
            <a:endParaRPr lang="en-GB" sz="1000" dirty="0">
              <a:latin typeface="Comic Sans MS" panose="030F0902030302020204" pitchFamily="66" charset="0"/>
            </a:endParaRPr>
          </a:p>
          <a:p>
            <a:r>
              <a:rPr lang="en-GB" sz="1000" dirty="0">
                <a:latin typeface="Comic Sans MS" panose="030F0902030302020204" pitchFamily="66" charset="0"/>
              </a:rPr>
              <a:t>The Caterpillar Shoes will be the focus text in our English lessons. We will: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Retell the story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Retrieve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Sequence the story</a:t>
            </a:r>
          </a:p>
          <a:p>
            <a:r>
              <a:rPr lang="en-GB" sz="1000" b="1" u="sng" dirty="0">
                <a:latin typeface="Comic Sans MS" panose="030F0902030302020204" pitchFamily="66" charset="0"/>
              </a:rPr>
              <a:t>Writing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I can recognise that words make up a sentence.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Use ‘and’ in a sentence.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Know that nouns are the words we use to name people, places, or things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Write a sentence that contains an adjective or noun phrase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Sequence events using pictures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B545BD-0144-2F4E-BB4C-0E83698A6874}"/>
              </a:ext>
            </a:extLst>
          </p:cNvPr>
          <p:cNvSpPr txBox="1"/>
          <p:nvPr/>
        </p:nvSpPr>
        <p:spPr>
          <a:xfrm>
            <a:off x="6795516" y="5450645"/>
            <a:ext cx="2829230" cy="101566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 Computing we will focus on:</a:t>
            </a:r>
          </a:p>
          <a:p>
            <a:pPr>
              <a:spcAft>
                <a:spcPts val="0"/>
              </a:spcAft>
            </a:pPr>
            <a:endParaRPr lang="en-GB" sz="1000" b="1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‘IT all around us’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.  We will learn about self image and identity online.  We will look at networks and computer systems and learn how to programme a moving robot.</a:t>
            </a:r>
            <a:endParaRPr lang="en-GB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10A131-B47F-778B-27F1-2E5FDC90C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145" y="981807"/>
            <a:ext cx="1925710" cy="123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ECCB5EAFFF8468037445951374249" ma:contentTypeVersion="15" ma:contentTypeDescription="Create a new document." ma:contentTypeScope="" ma:versionID="d3326dd1db963bbe21cf4e04911762b1">
  <xsd:schema xmlns:xsd="http://www.w3.org/2001/XMLSchema" xmlns:xs="http://www.w3.org/2001/XMLSchema" xmlns:p="http://schemas.microsoft.com/office/2006/metadata/properties" xmlns:ns2="862189a0-b903-4f34-b837-99c1beac405b" xmlns:ns3="70031323-04d6-4077-a897-117c82ee9346" targetNamespace="http://schemas.microsoft.com/office/2006/metadata/properties" ma:root="true" ma:fieldsID="636ff97e209dbf562cd7a072082dd749" ns2:_="" ns3:_="">
    <xsd:import namespace="862189a0-b903-4f34-b837-99c1beac405b"/>
    <xsd:import namespace="70031323-04d6-4077-a897-117c82ee93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189a0-b903-4f34-b837-99c1beac4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bec38d4-1b3d-41a4-be23-91a579364c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31323-04d6-4077-a897-117c82ee934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cd1ccd-7fae-4bf1-84bb-ec3469523648}" ma:internalName="TaxCatchAll" ma:showField="CatchAllData" ma:web="70031323-04d6-4077-a897-117c82ee93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2189a0-b903-4f34-b837-99c1beac405b">
      <Terms xmlns="http://schemas.microsoft.com/office/infopath/2007/PartnerControls"/>
    </lcf76f155ced4ddcb4097134ff3c332f>
    <TaxCatchAll xmlns="70031323-04d6-4077-a897-117c82ee9346" xsi:nil="true"/>
  </documentManagement>
</p:properties>
</file>

<file path=customXml/itemProps1.xml><?xml version="1.0" encoding="utf-8"?>
<ds:datastoreItem xmlns:ds="http://schemas.openxmlformats.org/officeDocument/2006/customXml" ds:itemID="{BB02612C-1A96-4E36-9C9A-BA5B4D022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2189a0-b903-4f34-b837-99c1beac405b"/>
    <ds:schemaRef ds:uri="70031323-04d6-4077-a897-117c82ee93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6F3A49-7EBD-4EB7-A1ED-EAD325E016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ABAED-D957-4F27-A4E1-47FE8CF61947}">
  <ds:schemaRefs>
    <ds:schemaRef ds:uri="862189a0-b903-4f34-b837-99c1beac405b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0031323-04d6-4077-a897-117c82ee934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550</Words>
  <Application>Microsoft Office PowerPoint</Application>
  <PresentationFormat>A4 Paper (210x297 mm)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McCarthy</dc:creator>
  <cp:lastModifiedBy>Jonathan Rogers</cp:lastModifiedBy>
  <cp:revision>25</cp:revision>
  <cp:lastPrinted>2025-01-15T13:51:16Z</cp:lastPrinted>
  <dcterms:created xsi:type="dcterms:W3CDTF">2021-09-08T08:13:10Z</dcterms:created>
  <dcterms:modified xsi:type="dcterms:W3CDTF">2025-01-17T10:59:49Z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0x0101009D7ECCB5EAFFF8468037445951374249</vt:lpwstr>
  </property>
  <property fmtid="{D5CDD505-2E9C-101B-9397-08002B2CF9AE}" pid="3" name="Order">
    <vt:r8>483400</vt:r8>
  </property>
  <property fmtid="{D5CDD505-2E9C-101B-9397-08002B2CF9AE}" pid="4" name="MediaServiceImageTags">
    <vt:lpwstr/>
  </property>
</Properties>
</file>