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EF6AF5-7899-2AFA-7773-12D3E14F292B}" v="510" dt="2025-01-16T12:21:10.5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145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27DFAC-BEF2-4F17-8A07-C31C3941199D}" type="datetimeFigureOut">
              <a:rPr lang="en-GB" smtClean="0"/>
              <a:t>17/01/2025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241406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27DFAC-BEF2-4F17-8A07-C31C3941199D}" type="datetimeFigureOut">
              <a:rPr lang="en-GB" smtClean="0"/>
              <a:t>17/01/2025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3123962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27DFAC-BEF2-4F17-8A07-C31C3941199D}" type="datetimeFigureOut">
              <a:rPr lang="en-GB" smtClean="0"/>
              <a:t>17/01/2025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2872473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27DFAC-BEF2-4F17-8A07-C31C3941199D}" type="datetimeFigureOut">
              <a:rPr lang="en-GB" smtClean="0"/>
              <a:t>17/01/2025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304052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27DFAC-BEF2-4F17-8A07-C31C3941199D}" type="datetimeFigureOut">
              <a:rPr lang="en-GB" smtClean="0"/>
              <a:t>17/01/2025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408977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27DFAC-BEF2-4F17-8A07-C31C3941199D}" type="datetimeFigureOut">
              <a:rPr lang="en-GB" smtClean="0"/>
              <a:t>17/01/2025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295263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27DFAC-BEF2-4F17-8A07-C31C3941199D}" type="datetimeFigureOut">
              <a:rPr lang="en-GB" smtClean="0"/>
              <a:t>17/01/2025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4101569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27DFAC-BEF2-4F17-8A07-C31C3941199D}" type="datetimeFigureOut">
              <a:rPr lang="en-GB" smtClean="0"/>
              <a:t>17/01/2025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2980049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27DFAC-BEF2-4F17-8A07-C31C3941199D}" type="datetimeFigureOut">
              <a:rPr lang="en-GB" smtClean="0"/>
              <a:t>17/01/2025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56157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27DFAC-BEF2-4F17-8A07-C31C3941199D}" type="datetimeFigureOut">
              <a:rPr lang="en-GB" smtClean="0"/>
              <a:t>17/01/2025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1031976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27DFAC-BEF2-4F17-8A07-C31C3941199D}" type="datetimeFigureOut">
              <a:rPr lang="en-GB" smtClean="0"/>
              <a:t>17/01/2025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1A1505F-726D-4586-B544-F41E3BC3ABC8}" type="slidenum">
              <a:rPr lang="en-GB" smtClean="0"/>
              <a:t>‹#›</a:t>
            </a:fld>
            <a:endParaRPr lang="en-GB"/>
          </a:p>
        </p:txBody>
      </p:sp>
    </p:spTree>
    <p:extLst>
      <p:ext uri="{BB962C8B-B14F-4D97-AF65-F5344CB8AC3E}">
        <p14:creationId xmlns:p14="http://schemas.microsoft.com/office/powerpoint/2010/main" val="313517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27DFAC-BEF2-4F17-8A07-C31C3941199D}" type="datetimeFigureOut">
              <a:rPr lang="en-GB" smtClean="0"/>
              <a:t>17/01/2025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1A1505F-726D-4586-B544-F41E3BC3ABC8}" type="slidenum">
              <a:rPr lang="en-GB" smtClean="0"/>
              <a:t>‹#›</a:t>
            </a:fld>
            <a:endParaRPr lang="en-GB"/>
          </a:p>
        </p:txBody>
      </p:sp>
    </p:spTree>
    <p:extLst>
      <p:ext uri="{BB962C8B-B14F-4D97-AF65-F5344CB8AC3E}">
        <p14:creationId xmlns:p14="http://schemas.microsoft.com/office/powerpoint/2010/main" val="1753222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3">
            <a:extLst>
              <a:ext uri="{FF2B5EF4-FFF2-40B4-BE49-F238E27FC236}">
                <a16:creationId xmlns:a16="http://schemas.microsoft.com/office/drawing/2014/main" id="{914E9CFC-FA7F-DB9F-3D7B-5373F47DA7C5}"/>
              </a:ext>
            </a:extLst>
          </p:cNvPr>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grpSp>
        <p:nvGrpSpPr>
          <p:cNvPr id="10" name="Group 9">
            <a:extLst>
              <a:ext uri="{FF2B5EF4-FFF2-40B4-BE49-F238E27FC236}">
                <a16:creationId xmlns:a16="http://schemas.microsoft.com/office/drawing/2014/main" id="{ED86B2F4-8A21-E817-05C7-E9152C92BF65}"/>
              </a:ext>
            </a:extLst>
          </p:cNvPr>
          <p:cNvGrpSpPr>
            <a:grpSpLocks/>
          </p:cNvGrpSpPr>
          <p:nvPr/>
        </p:nvGrpSpPr>
        <p:grpSpPr bwMode="auto">
          <a:xfrm>
            <a:off x="0" y="53163"/>
            <a:ext cx="9803219" cy="6751674"/>
            <a:chOff x="1049883" y="1064716"/>
            <a:chExt cx="103480" cy="73456"/>
          </a:xfrm>
        </p:grpSpPr>
        <p:sp>
          <p:nvSpPr>
            <p:cNvPr id="11" name="Rectangle 10">
              <a:extLst>
                <a:ext uri="{FF2B5EF4-FFF2-40B4-BE49-F238E27FC236}">
                  <a16:creationId xmlns:a16="http://schemas.microsoft.com/office/drawing/2014/main" id="{3679F29F-7830-1589-2DB2-69B9523775DB}"/>
                </a:ext>
              </a:extLst>
            </p:cNvPr>
            <p:cNvSpPr>
              <a:spLocks noChangeArrowheads="1"/>
            </p:cNvSpPr>
            <p:nvPr/>
          </p:nvSpPr>
          <p:spPr bwMode="auto">
            <a:xfrm>
              <a:off x="1049883" y="1064716"/>
              <a:ext cx="103480" cy="73456"/>
            </a:xfrm>
            <a:prstGeom prst="rect">
              <a:avLst/>
            </a:prstGeom>
            <a:noFill/>
            <a:ln w="50800">
              <a:solidFill>
                <a:srgbClr val="00206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EEECE1">
                        <a:alpha val="74998"/>
                      </a:srgbClr>
                    </a:outerShdw>
                  </a:effectLst>
                </a14:hiddenEffects>
              </a:ext>
            </a:extLst>
          </p:spPr>
          <p:txBody>
            <a:bodyPr rot="0" vert="horz" wrap="square" lIns="36576" tIns="36576" rIns="36576" bIns="36576" anchor="t" anchorCtr="0" upright="1">
              <a:noAutofit/>
            </a:bodyPr>
            <a:lstStyle/>
            <a:p>
              <a:endParaRPr lang="en-GB"/>
            </a:p>
          </p:txBody>
        </p:sp>
        <p:sp>
          <p:nvSpPr>
            <p:cNvPr id="12" name="Rectangle 11">
              <a:extLst>
                <a:ext uri="{FF2B5EF4-FFF2-40B4-BE49-F238E27FC236}">
                  <a16:creationId xmlns:a16="http://schemas.microsoft.com/office/drawing/2014/main" id="{A3E8B8FE-97D7-FBFA-8C98-5FDC5F92BD29}"/>
                </a:ext>
              </a:extLst>
            </p:cNvPr>
            <p:cNvSpPr>
              <a:spLocks noChangeArrowheads="1"/>
            </p:cNvSpPr>
            <p:nvPr/>
          </p:nvSpPr>
          <p:spPr bwMode="auto">
            <a:xfrm>
              <a:off x="1120470" y="1066688"/>
              <a:ext cx="31447" cy="31520"/>
            </a:xfrm>
            <a:prstGeom prst="rect">
              <a:avLst/>
            </a:prstGeom>
            <a:solidFill>
              <a:srgbClr val="FFFFFF"/>
            </a:solidFill>
            <a:ln w="31750">
              <a:solidFill>
                <a:srgbClr val="7030A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u="sng" dirty="0">
                  <a:effectLst/>
                  <a:latin typeface="Comic Sans MS" panose="030F0702030302020204" pitchFamily="66" charset="0"/>
                  <a:ea typeface="Times New Roman" panose="02020603050405020304" pitchFamily="18" charset="0"/>
                </a:rPr>
                <a:t>English</a:t>
              </a:r>
              <a:endParaRPr lang="en-GB" sz="1000" dirty="0">
                <a:effectLst/>
                <a:latin typeface="Times New Roman" panose="02020603050405020304" pitchFamily="18" charset="0"/>
                <a:ea typeface="Times New Roman" panose="02020603050405020304" pitchFamily="18" charset="0"/>
              </a:endParaRPr>
            </a:p>
            <a:p>
              <a:r>
                <a:rPr lang="en-GB" sz="1000" b="1" u="sng" dirty="0">
                  <a:effectLst/>
                  <a:latin typeface="Comic Sans MS"/>
                  <a:ea typeface="Times New Roman" panose="02020603050405020304" pitchFamily="18" charset="0"/>
                </a:rPr>
                <a:t>Reading</a:t>
              </a:r>
              <a:endParaRPr lang="en-GB" sz="1000" dirty="0">
                <a:effectLst/>
                <a:latin typeface="Times New Roman"/>
                <a:ea typeface="Times New Roman" panose="02020603050405020304" pitchFamily="18" charset="0"/>
                <a:cs typeface="Times New Roman" panose="02020603050405020304" pitchFamily="18" charset="0"/>
              </a:endParaRPr>
            </a:p>
            <a:p>
              <a:r>
                <a:rPr lang="en-GB" sz="1000" b="1" dirty="0">
                  <a:latin typeface="Comic Sans MS"/>
                  <a:ea typeface="Times New Roman" panose="02020603050405020304" pitchFamily="18" charset="0"/>
                </a:rPr>
                <a:t>Our reading texts this term are 'Secrets of a Sun King' and 'Room 13'. We will be improving our reading fluency at the 'Reader's Theatre' each week, building on our knowledge of the VIPERS skills and apply these skills to a range of non-fiction and poetry texts as well.</a:t>
              </a:r>
              <a:endParaRPr lang="en-GB" sz="1000" b="1" dirty="0">
                <a:effectLst/>
                <a:latin typeface="Comic Sans MS"/>
                <a:ea typeface="Times New Roman" panose="02020603050405020304" pitchFamily="18" charset="0"/>
              </a:endParaRPr>
            </a:p>
            <a:p>
              <a:endParaRPr lang="en-GB" sz="1000" b="1" dirty="0">
                <a:latin typeface="Comic Sans MS"/>
                <a:ea typeface="Times New Roman" panose="02020603050405020304" pitchFamily="18" charset="0"/>
              </a:endParaRPr>
            </a:p>
            <a:p>
              <a:r>
                <a:rPr lang="en-GB" sz="1000" b="1" u="sng" dirty="0">
                  <a:effectLst/>
                  <a:latin typeface="Comic Sans MS" panose="030F0702030302020204" pitchFamily="66" charset="0"/>
                  <a:ea typeface="Times New Roman" panose="02020603050405020304" pitchFamily="18" charset="0"/>
                </a:rPr>
                <a:t>Writing</a:t>
              </a:r>
            </a:p>
            <a:p>
              <a:r>
                <a:rPr lang="en-GB" sz="1000" dirty="0">
                  <a:latin typeface="Comic Sans MS"/>
                  <a:ea typeface="Times New Roman" panose="02020603050405020304" pitchFamily="18" charset="0"/>
                </a:rPr>
                <a:t>In writing, Year 5 will use the model text ‘A Time-slip Scarab’ to write a variety of fiction pieces including a setting description, a monologue and a portal story. For our non-fiction writing, we will look at an alternative interpretation of the Three Little Pigs and write various non-fiction pieces including a discussion text and our own tweets.</a:t>
              </a:r>
              <a:endParaRPr lang="en-GB" sz="1000" dirty="0">
                <a:effectLst/>
                <a:latin typeface="Comic Sans MS"/>
                <a:ea typeface="Times New Roman" panose="02020603050405020304" pitchFamily="18" charset="0"/>
              </a:endParaRPr>
            </a:p>
          </p:txBody>
        </p:sp>
        <p:sp>
          <p:nvSpPr>
            <p:cNvPr id="13" name="Rectangle 12">
              <a:extLst>
                <a:ext uri="{FF2B5EF4-FFF2-40B4-BE49-F238E27FC236}">
                  <a16:creationId xmlns:a16="http://schemas.microsoft.com/office/drawing/2014/main" id="{6A864091-7916-9191-4AD3-417B84424C54}"/>
                </a:ext>
              </a:extLst>
            </p:cNvPr>
            <p:cNvSpPr>
              <a:spLocks noChangeArrowheads="1"/>
            </p:cNvSpPr>
            <p:nvPr/>
          </p:nvSpPr>
          <p:spPr bwMode="auto">
            <a:xfrm>
              <a:off x="1050958" y="1066008"/>
              <a:ext cx="30262" cy="23651"/>
            </a:xfrm>
            <a:prstGeom prst="rect">
              <a:avLst/>
            </a:prstGeom>
            <a:solidFill>
              <a:srgbClr val="FFFFFF"/>
            </a:solidFill>
            <a:ln w="31750">
              <a:solidFill>
                <a:srgbClr val="00206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u="sng" dirty="0">
                  <a:effectLst/>
                  <a:latin typeface="Comic Sans MS" panose="030F0702030302020204" pitchFamily="66" charset="0"/>
                  <a:ea typeface="Times New Roman" panose="02020603050405020304" pitchFamily="18" charset="0"/>
                </a:rPr>
                <a:t>Maths</a:t>
              </a:r>
              <a:endParaRPr lang="en-GB" sz="1000" dirty="0">
                <a:effectLst/>
                <a:latin typeface="Times New Roman" panose="02020603050405020304" pitchFamily="18" charset="0"/>
                <a:ea typeface="Times New Roman" panose="02020603050405020304" pitchFamily="18" charset="0"/>
              </a:endParaRPr>
            </a:p>
            <a:p>
              <a:r>
                <a:rPr lang="en-GB" sz="1000" b="1" u="sng" dirty="0">
                  <a:effectLst/>
                  <a:latin typeface="Comic Sans MS" panose="030F0702030302020204" pitchFamily="66" charset="0"/>
                  <a:ea typeface="Times New Roman" panose="02020603050405020304" pitchFamily="18" charset="0"/>
                </a:rPr>
                <a:t>Multiplication and Division:</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formal methods for short and long multiplication</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formal method for division, including remainders</a:t>
              </a:r>
            </a:p>
            <a:p>
              <a:r>
                <a:rPr lang="en-GB" sz="1000" b="1" u="sng" dirty="0">
                  <a:effectLst/>
                  <a:latin typeface="Comic Sans MS" panose="030F0702030302020204" pitchFamily="66" charset="0"/>
                  <a:ea typeface="Times New Roman" panose="02020603050405020304" pitchFamily="18" charset="0"/>
                </a:rPr>
                <a:t>Fractions</a:t>
              </a:r>
              <a:r>
                <a:rPr lang="en-GB" sz="1000" b="1" u="sng" dirty="0">
                  <a:latin typeface="Comic Sans MS" panose="030F0702030302020204" pitchFamily="66" charset="0"/>
                  <a:ea typeface="Times New Roman" panose="02020603050405020304" pitchFamily="18" charset="0"/>
                </a:rPr>
                <a:t>, decimals and percentages</a:t>
              </a:r>
              <a:endParaRPr lang="en-GB" sz="1000" b="1" u="sng" dirty="0">
                <a:effectLst/>
                <a:latin typeface="Comic Sans MS" panose="030F0702030302020204" pitchFamily="66" charset="0"/>
                <a:ea typeface="Times New Roman" panose="02020603050405020304" pitchFamily="18" charset="0"/>
              </a:endParaRP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Multiply fractions</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Find fractions of quantities and amounts</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Equivalent fractions and decimals</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Ordering and comparing decimals</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Working with percentages</a:t>
              </a:r>
            </a:p>
            <a:p>
              <a:r>
                <a:rPr lang="en-GB" sz="1000" b="1" u="sng" dirty="0">
                  <a:latin typeface="Comic Sans MS" panose="030F0702030302020204" pitchFamily="66" charset="0"/>
                  <a:ea typeface="Times New Roman" panose="02020603050405020304" pitchFamily="18" charset="0"/>
                </a:rPr>
                <a:t>Geometry</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Perimeter and area</a:t>
              </a:r>
            </a:p>
            <a:p>
              <a:endParaRPr lang="en-GB" sz="1000" dirty="0">
                <a:effectLst/>
                <a:latin typeface="Times New Roman" panose="02020603050405020304" pitchFamily="18" charset="0"/>
                <a:ea typeface="Times New Roman" panose="02020603050405020304" pitchFamily="18" charset="0"/>
              </a:endParaRPr>
            </a:p>
          </p:txBody>
        </p:sp>
        <p:sp>
          <p:nvSpPr>
            <p:cNvPr id="14" name="Rectangle 13">
              <a:extLst>
                <a:ext uri="{FF2B5EF4-FFF2-40B4-BE49-F238E27FC236}">
                  <a16:creationId xmlns:a16="http://schemas.microsoft.com/office/drawing/2014/main" id="{A30055B3-06A6-A290-5D2E-44AB78CF1AC8}"/>
                </a:ext>
              </a:extLst>
            </p:cNvPr>
            <p:cNvSpPr>
              <a:spLocks noChangeArrowheads="1"/>
            </p:cNvSpPr>
            <p:nvPr/>
          </p:nvSpPr>
          <p:spPr bwMode="auto">
            <a:xfrm>
              <a:off x="1083205" y="1105161"/>
              <a:ext cx="35340" cy="14591"/>
            </a:xfrm>
            <a:prstGeom prst="rect">
              <a:avLst/>
            </a:prstGeom>
            <a:solidFill>
              <a:srgbClr val="FFFFFF"/>
            </a:solidFill>
            <a:ln w="31750">
              <a:solidFill>
                <a:schemeClr val="accent6">
                  <a:lumMod val="75000"/>
                </a:schemeClr>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dirty="0">
                  <a:effectLst/>
                  <a:latin typeface="Comic Sans MS" panose="030F0702030302020204" pitchFamily="66" charset="0"/>
                  <a:ea typeface="Times New Roman" panose="02020603050405020304" pitchFamily="18" charset="0"/>
                </a:rPr>
                <a:t>As Geographers we will:</a:t>
              </a:r>
              <a:endParaRPr lang="en-GB" sz="1000" b="1" dirty="0">
                <a:latin typeface="Comic Sans MS" panose="030F0702030302020204" pitchFamily="66" charset="0"/>
                <a:ea typeface="Times New Roman" panose="02020603050405020304" pitchFamily="18" charset="0"/>
              </a:endParaRP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Visit a marine environment (dat</a:t>
              </a:r>
              <a:r>
                <a:rPr lang="en-GB" sz="1000" dirty="0">
                  <a:latin typeface="Comic Sans MS" panose="030F0702030302020204" pitchFamily="66" charset="0"/>
                  <a:ea typeface="Times New Roman" panose="02020603050405020304" pitchFamily="18" charset="0"/>
                </a:rPr>
                <a:t>e to be confirmed)</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Look at why our oceans matter</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Describe the Great Barrier Reef</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Discuss the impact of litter on marine environments</a:t>
              </a:r>
            </a:p>
            <a:p>
              <a:endParaRPr lang="en-GB" sz="1000" b="1" dirty="0">
                <a:effectLst/>
                <a:latin typeface="Comic Sans MS" panose="030F0702030302020204" pitchFamily="66" charset="0"/>
                <a:ea typeface="Times New Roman" panose="02020603050405020304" pitchFamily="18" charset="0"/>
              </a:endParaRPr>
            </a:p>
            <a:p>
              <a:endParaRPr lang="en-GB" sz="1000" dirty="0">
                <a:effectLst/>
                <a:latin typeface="Times New Roman" panose="02020603050405020304" pitchFamily="18" charset="0"/>
                <a:ea typeface="Times New Roman" panose="02020603050405020304" pitchFamily="18" charset="0"/>
              </a:endParaRPr>
            </a:p>
          </p:txBody>
        </p:sp>
        <p:sp>
          <p:nvSpPr>
            <p:cNvPr id="15" name="Rectangle 14">
              <a:extLst>
                <a:ext uri="{FF2B5EF4-FFF2-40B4-BE49-F238E27FC236}">
                  <a16:creationId xmlns:a16="http://schemas.microsoft.com/office/drawing/2014/main" id="{BC7830B0-4F2B-C019-2C63-253B39AD8B71}"/>
                </a:ext>
              </a:extLst>
            </p:cNvPr>
            <p:cNvSpPr>
              <a:spLocks noChangeArrowheads="1"/>
            </p:cNvSpPr>
            <p:nvPr/>
          </p:nvSpPr>
          <p:spPr bwMode="auto">
            <a:xfrm>
              <a:off x="1050811" y="1091815"/>
              <a:ext cx="30180" cy="17565"/>
            </a:xfrm>
            <a:prstGeom prst="rect">
              <a:avLst/>
            </a:prstGeom>
            <a:solidFill>
              <a:srgbClr val="FFFFFF"/>
            </a:solidFill>
            <a:ln w="31750">
              <a:solidFill>
                <a:srgbClr val="00B05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dirty="0">
                  <a:effectLst/>
                  <a:latin typeface="Comic Sans MS" panose="030F0702030302020204" pitchFamily="66" charset="0"/>
                  <a:ea typeface="Times New Roman" panose="02020603050405020304" pitchFamily="18" charset="0"/>
                </a:rPr>
                <a:t>As Scientists we will:</a:t>
              </a:r>
            </a:p>
            <a:p>
              <a:endParaRPr lang="en-GB" sz="1000" b="1" dirty="0">
                <a:latin typeface="Comic Sans MS" panose="030F0702030302020204" pitchFamily="66" charset="0"/>
                <a:ea typeface="Times New Roman" panose="02020603050405020304" pitchFamily="18" charset="0"/>
              </a:endParaRPr>
            </a:p>
            <a:p>
              <a:pPr marL="342900" lvl="0" indent="-342900">
                <a:buFont typeface="Symbol" panose="05050102010706020507" pitchFamily="18" charset="2"/>
                <a:buChar char=""/>
              </a:pPr>
              <a:r>
                <a:rPr lang="en-GB" sz="900" dirty="0">
                  <a:effectLst/>
                  <a:latin typeface="Comic Sans MS" panose="030F0702030302020204" pitchFamily="66" charset="0"/>
                  <a:ea typeface="Calibri" panose="020F0502020204030204" pitchFamily="34" charset="0"/>
                  <a:cs typeface="Times New Roman" panose="02020603050405020304" pitchFamily="18" charset="0"/>
                </a:rPr>
                <a:t>Learn that living things produce offspring of the same kind, but normally offspring vary and are not identical to their parents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900" dirty="0">
                  <a:latin typeface="Comic Sans MS" panose="030F0702030302020204" pitchFamily="66" charset="0"/>
                  <a:ea typeface="Calibri" panose="020F0502020204030204" pitchFamily="34" charset="0"/>
                  <a:cs typeface="Times New Roman" panose="02020603050405020304" pitchFamily="18" charset="0"/>
                </a:rPr>
                <a:t>I</a:t>
              </a:r>
              <a:r>
                <a:rPr lang="en-GB" sz="900" dirty="0">
                  <a:effectLst/>
                  <a:latin typeface="Comic Sans MS" panose="030F0702030302020204" pitchFamily="66" charset="0"/>
                  <a:ea typeface="Calibri" panose="020F0502020204030204" pitchFamily="34" charset="0"/>
                  <a:cs typeface="Times New Roman" panose="02020603050405020304" pitchFamily="18" charset="0"/>
                </a:rPr>
                <a:t>dentify how animals and plants are adapted to suit their environment in different ways and that adaptation may lead to evolution</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sz="900" dirty="0">
                  <a:effectLst/>
                  <a:latin typeface="Comic Sans MS" panose="030F0702030302020204" pitchFamily="66" charset="0"/>
                  <a:ea typeface="Calibri" panose="020F0502020204030204" pitchFamily="34" charset="0"/>
                  <a:cs typeface="Times New Roman" panose="02020603050405020304" pitchFamily="18" charset="0"/>
                </a:rPr>
                <a:t>Learn that fossils provide information about living things that inhabited the Earth millions of years ago.</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900" b="1" dirty="0">
                <a:effectLst/>
                <a:latin typeface="Comic Sans MS" panose="030F0702030302020204" pitchFamily="66" charset="0"/>
                <a:ea typeface="Times New Roman" panose="02020603050405020304" pitchFamily="18" charset="0"/>
              </a:endParaRPr>
            </a:p>
            <a:p>
              <a:endParaRPr lang="en-GB" sz="1000" dirty="0">
                <a:effectLst/>
                <a:latin typeface="Times New Roman" panose="02020603050405020304" pitchFamily="18" charset="0"/>
                <a:ea typeface="Times New Roman" panose="02020603050405020304" pitchFamily="18" charset="0"/>
              </a:endParaRPr>
            </a:p>
          </p:txBody>
        </p:sp>
        <p:sp>
          <p:nvSpPr>
            <p:cNvPr id="16" name="Rectangle 15">
              <a:extLst>
                <a:ext uri="{FF2B5EF4-FFF2-40B4-BE49-F238E27FC236}">
                  <a16:creationId xmlns:a16="http://schemas.microsoft.com/office/drawing/2014/main" id="{D15D115E-7ECE-F1B7-B6FF-4A76D2E5CE77}"/>
                </a:ext>
              </a:extLst>
            </p:cNvPr>
            <p:cNvSpPr>
              <a:spLocks noChangeArrowheads="1"/>
            </p:cNvSpPr>
            <p:nvPr/>
          </p:nvSpPr>
          <p:spPr bwMode="auto">
            <a:xfrm>
              <a:off x="1050953" y="1110327"/>
              <a:ext cx="30179" cy="16366"/>
            </a:xfrm>
            <a:prstGeom prst="rect">
              <a:avLst/>
            </a:prstGeom>
            <a:solidFill>
              <a:srgbClr val="FFFFFF"/>
            </a:solidFill>
            <a:ln w="31750">
              <a:solidFill>
                <a:srgbClr val="7030A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50" b="1" dirty="0">
                  <a:effectLst/>
                  <a:latin typeface="Comic Sans MS" panose="030F0702030302020204" pitchFamily="66" charset="0"/>
                  <a:ea typeface="Times New Roman" panose="02020603050405020304" pitchFamily="18" charset="0"/>
                </a:rPr>
                <a:t>In PSHE we will focus on ‘Dreams and Goals’ and ‘Healthy Me’, learning to:</a:t>
              </a:r>
            </a:p>
            <a:p>
              <a:endParaRPr lang="en-GB" sz="1050" b="1" dirty="0">
                <a:effectLst/>
                <a:latin typeface="Comic Sans MS" panose="030F0702030302020204" pitchFamily="66" charset="0"/>
                <a:ea typeface="Times New Roman" panose="02020603050405020304" pitchFamily="18" charset="0"/>
              </a:endParaRPr>
            </a:p>
            <a:p>
              <a:pPr marL="342900" lvl="0" indent="-342900">
                <a:lnSpc>
                  <a:spcPct val="115000"/>
                </a:lnSpc>
                <a:buFont typeface="Symbol" panose="05050102010706020507" pitchFamily="18" charset="2"/>
                <a:buChar char=""/>
              </a:pPr>
              <a:r>
                <a:rPr lang="en-GB" sz="95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Appreciate that different people have different dreams related to their upbringing and culture.</a:t>
              </a:r>
              <a:endParaRPr lang="en-GB" sz="9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en-GB" sz="95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Identify and apply things that can be done to keep ourselves emotionally healthy.</a:t>
              </a:r>
              <a:endParaRPr lang="en-GB" sz="9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950" dirty="0">
                  <a:solidFill>
                    <a:srgbClr val="000000"/>
                  </a:solidFill>
                  <a:effectLst/>
                  <a:latin typeface="Comic Sans MS" panose="030F0702030302020204" pitchFamily="66" charset="0"/>
                  <a:ea typeface="Calibri" panose="020F0502020204030204" pitchFamily="34" charset="0"/>
                  <a:cs typeface="Times New Roman" panose="02020603050405020304" pitchFamily="18" charset="0"/>
                </a:rPr>
                <a:t>Learn how to manage stress and pressure.  </a:t>
              </a:r>
              <a:endParaRPr lang="en-GB" sz="9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0852A451-63A0-E374-7C83-8E58D155B804}"/>
                </a:ext>
              </a:extLst>
            </p:cNvPr>
            <p:cNvSpPr>
              <a:spLocks noChangeArrowheads="1"/>
            </p:cNvSpPr>
            <p:nvPr/>
          </p:nvSpPr>
          <p:spPr bwMode="auto">
            <a:xfrm>
              <a:off x="1120470" y="1099690"/>
              <a:ext cx="31742" cy="8036"/>
            </a:xfrm>
            <a:prstGeom prst="rect">
              <a:avLst/>
            </a:prstGeom>
            <a:solidFill>
              <a:srgbClr val="FFFFFF"/>
            </a:solidFill>
            <a:ln w="31750">
              <a:solidFill>
                <a:srgbClr val="FF000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dirty="0">
                  <a:effectLst/>
                  <a:latin typeface="Comic Sans MS" panose="030F0702030302020204" pitchFamily="66" charset="0"/>
                  <a:ea typeface="Times New Roman" panose="02020603050405020304" pitchFamily="18" charset="0"/>
                </a:rPr>
                <a:t>As </a:t>
              </a:r>
              <a:r>
                <a:rPr lang="en-GB" sz="1000" b="1" dirty="0">
                  <a:effectLst/>
                  <a:latin typeface="Comic Sans MS" panose="030F0702030302020204" pitchFamily="66" charset="0"/>
                  <a:ea typeface="Times New Roman" panose="02020603050405020304" pitchFamily="18" charset="0"/>
                </a:rPr>
                <a:t>Artists</a:t>
              </a:r>
              <a:r>
                <a:rPr lang="en-GB" sz="1000" dirty="0">
                  <a:effectLst/>
                  <a:latin typeface="Comic Sans MS" panose="030F0702030302020204" pitchFamily="66" charset="0"/>
                  <a:ea typeface="Times New Roman" panose="02020603050405020304" pitchFamily="18" charset="0"/>
                </a:rPr>
                <a:t> we will</a:t>
              </a:r>
              <a:r>
                <a:rPr lang="en-GB" sz="1000" dirty="0">
                  <a:latin typeface="Comic Sans MS" panose="030F0702030302020204" pitchFamily="66" charset="0"/>
                  <a:ea typeface="Times New Roman" panose="02020603050405020304" pitchFamily="18" charset="0"/>
                </a:rPr>
                <a:t> learn how to analyse famous works of art and use these skills to ‘read’ a range of artwork and then create a final piece of art using inspiration from a chosen artist.</a:t>
              </a:r>
              <a:endParaRPr lang="en-GB" sz="1000" dirty="0">
                <a:effectLst/>
                <a:latin typeface="Comic Sans MS" panose="030F0702030302020204" pitchFamily="66" charset="0"/>
                <a:ea typeface="Times New Roman" panose="02020603050405020304" pitchFamily="18" charset="0"/>
              </a:endParaRPr>
            </a:p>
          </p:txBody>
        </p:sp>
        <p:sp>
          <p:nvSpPr>
            <p:cNvPr id="18" name="Rectangle 17">
              <a:extLst>
                <a:ext uri="{FF2B5EF4-FFF2-40B4-BE49-F238E27FC236}">
                  <a16:creationId xmlns:a16="http://schemas.microsoft.com/office/drawing/2014/main" id="{67A3A182-E8AC-73EA-E29F-A94473198F5C}"/>
                </a:ext>
              </a:extLst>
            </p:cNvPr>
            <p:cNvSpPr>
              <a:spLocks noChangeArrowheads="1"/>
            </p:cNvSpPr>
            <p:nvPr/>
          </p:nvSpPr>
          <p:spPr bwMode="auto">
            <a:xfrm>
              <a:off x="1120335" y="1109264"/>
              <a:ext cx="31534" cy="14414"/>
            </a:xfrm>
            <a:prstGeom prst="rect">
              <a:avLst/>
            </a:prstGeom>
            <a:solidFill>
              <a:srgbClr val="FFFFFF"/>
            </a:solidFill>
            <a:ln w="31750">
              <a:solidFill>
                <a:srgbClr val="FFFF0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dirty="0">
                  <a:effectLst/>
                  <a:latin typeface="Comic Sans MS" panose="030F0702030302020204" pitchFamily="66" charset="0"/>
                  <a:ea typeface="Times New Roman" panose="02020603050405020304" pitchFamily="18" charset="0"/>
                </a:rPr>
                <a:t>In Computing we will:</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Learn the names for and how to use different video techniques.</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Plan and create our own videos</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Learn what to do if we see inappropriate videos online.</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Learn how information is sha</a:t>
              </a:r>
              <a:r>
                <a:rPr lang="en-GB" sz="1000" dirty="0">
                  <a:latin typeface="Comic Sans MS" panose="030F0702030302020204" pitchFamily="66" charset="0"/>
                  <a:ea typeface="Times New Roman" panose="02020603050405020304" pitchFamily="18" charset="0"/>
                </a:rPr>
                <a:t>red online and how people communicate using technology.</a:t>
              </a:r>
              <a:endParaRPr lang="en-GB" sz="1000" dirty="0">
                <a:effectLst/>
                <a:latin typeface="Comic Sans MS" panose="030F0702030302020204" pitchFamily="66" charset="0"/>
                <a:ea typeface="Times New Roman" panose="02020603050405020304" pitchFamily="18" charset="0"/>
              </a:endParaRPr>
            </a:p>
            <a:p>
              <a:endParaRPr lang="en-GB" sz="1000" dirty="0">
                <a:effectLst/>
                <a:latin typeface="Times New Roman" panose="02020603050405020304" pitchFamily="18" charset="0"/>
                <a:ea typeface="Times New Roman" panose="02020603050405020304" pitchFamily="18" charset="0"/>
              </a:endParaRPr>
            </a:p>
          </p:txBody>
        </p:sp>
        <p:sp>
          <p:nvSpPr>
            <p:cNvPr id="19" name="Rectangle 18">
              <a:extLst>
                <a:ext uri="{FF2B5EF4-FFF2-40B4-BE49-F238E27FC236}">
                  <a16:creationId xmlns:a16="http://schemas.microsoft.com/office/drawing/2014/main" id="{92BBE0A8-C7E8-C641-01A4-5987C49123D4}"/>
                </a:ext>
              </a:extLst>
            </p:cNvPr>
            <p:cNvSpPr>
              <a:spLocks noChangeArrowheads="1"/>
            </p:cNvSpPr>
            <p:nvPr/>
          </p:nvSpPr>
          <p:spPr bwMode="auto">
            <a:xfrm>
              <a:off x="1083135" y="1089318"/>
              <a:ext cx="35338" cy="13999"/>
            </a:xfrm>
            <a:prstGeom prst="rect">
              <a:avLst/>
            </a:prstGeom>
            <a:solidFill>
              <a:srgbClr val="FFFFFF"/>
            </a:solidFill>
            <a:ln w="31750">
              <a:solidFill>
                <a:schemeClr val="accent2">
                  <a:lumMod val="50000"/>
                </a:schemeClr>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dirty="0">
                  <a:effectLst/>
                  <a:latin typeface="Comic Sans MS" panose="030F0702030302020204" pitchFamily="66" charset="0"/>
                  <a:ea typeface="Times New Roman" panose="02020603050405020304" pitchFamily="18" charset="0"/>
                </a:rPr>
                <a:t>As Historians we will:</a:t>
              </a:r>
            </a:p>
            <a:p>
              <a:pPr marL="342900" lvl="0" indent="-342900">
                <a:lnSpc>
                  <a:spcPct val="115000"/>
                </a:lnSpc>
                <a:buFont typeface="Symbol" panose="05050102010706020507" pitchFamily="18" charset="2"/>
                <a:buChar char=""/>
              </a:pPr>
              <a:r>
                <a:rPr lang="en-GB" sz="1050" dirty="0">
                  <a:effectLst/>
                  <a:latin typeface="Comic Sans MS" panose="030F0702030302020204" pitchFamily="66" charset="0"/>
                  <a:ea typeface="Calibri" panose="020F0502020204030204" pitchFamily="34" charset="0"/>
                  <a:cs typeface="Times New Roman" panose="02020603050405020304" pitchFamily="18" charset="0"/>
                </a:rPr>
                <a:t>Develop an understanding of the fishing heritage of Hull and the impact of the Triple Trawler Disaster</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GB" sz="1050" dirty="0">
                  <a:effectLst/>
                  <a:latin typeface="Comic Sans MS" panose="030F0702030302020204" pitchFamily="66" charset="0"/>
                  <a:ea typeface="Calibri" panose="020F0502020204030204" pitchFamily="34" charset="0"/>
                  <a:cs typeface="Times New Roman" panose="02020603050405020304" pitchFamily="18" charset="0"/>
                </a:rPr>
                <a:t>Evaluate the legacy of Hull’s fishing heritage, including the achievements of Lillian </a:t>
              </a:r>
              <a:r>
                <a:rPr lang="en-GB" sz="1050" dirty="0" err="1">
                  <a:effectLst/>
                  <a:latin typeface="Comic Sans MS" panose="030F0702030302020204" pitchFamily="66" charset="0"/>
                  <a:ea typeface="Calibri" panose="020F0502020204030204" pitchFamily="34" charset="0"/>
                  <a:cs typeface="Times New Roman" panose="02020603050405020304" pitchFamily="18" charset="0"/>
                </a:rPr>
                <a:t>Bilocca</a:t>
              </a:r>
              <a:endParaRPr lang="en-GB" sz="1050" dirty="0">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GB" sz="1000" b="1" dirty="0">
                <a:effectLst/>
                <a:latin typeface="Comic Sans MS" panose="030F0702030302020204" pitchFamily="66" charset="0"/>
                <a:ea typeface="Times New Roman" panose="02020603050405020304" pitchFamily="18" charset="0"/>
              </a:endParaRPr>
            </a:p>
          </p:txBody>
        </p:sp>
        <p:sp>
          <p:nvSpPr>
            <p:cNvPr id="20" name="Rectangle 19">
              <a:extLst>
                <a:ext uri="{FF2B5EF4-FFF2-40B4-BE49-F238E27FC236}">
                  <a16:creationId xmlns:a16="http://schemas.microsoft.com/office/drawing/2014/main" id="{25469A14-2D6B-16CF-331C-AF76E6515984}"/>
                </a:ext>
              </a:extLst>
            </p:cNvPr>
            <p:cNvSpPr>
              <a:spLocks noChangeArrowheads="1"/>
            </p:cNvSpPr>
            <p:nvPr/>
          </p:nvSpPr>
          <p:spPr bwMode="auto">
            <a:xfrm>
              <a:off x="1083136" y="1121197"/>
              <a:ext cx="35238" cy="5496"/>
            </a:xfrm>
            <a:prstGeom prst="rect">
              <a:avLst/>
            </a:prstGeom>
            <a:solidFill>
              <a:srgbClr val="FFFFFF"/>
            </a:solidFill>
            <a:ln w="31750">
              <a:solidFill>
                <a:srgbClr val="FFC00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dirty="0">
                  <a:effectLst/>
                  <a:latin typeface="Comic Sans MS" panose="030F0702030302020204" pitchFamily="66" charset="0"/>
                  <a:ea typeface="Times New Roman" panose="02020603050405020304" pitchFamily="18" charset="0"/>
                </a:rPr>
                <a:t>In PE, we will learn skills in basketball and gymnastics. </a:t>
              </a:r>
              <a:endParaRPr lang="en-GB" sz="1000" dirty="0">
                <a:effectLst/>
                <a:latin typeface="Times New Roman" panose="02020603050405020304" pitchFamily="18" charset="0"/>
                <a:ea typeface="Times New Roman" panose="02020603050405020304" pitchFamily="18" charset="0"/>
              </a:endParaRPr>
            </a:p>
            <a:p>
              <a:r>
                <a:rPr lang="en-GB" sz="1100" dirty="0">
                  <a:effectLst/>
                  <a:latin typeface="Comic Sans MS" panose="030F0702030302020204" pitchFamily="66" charset="0"/>
                  <a:ea typeface="Times New Roman" panose="02020603050405020304" pitchFamily="18" charset="0"/>
                </a:rPr>
                <a:t> </a:t>
              </a:r>
              <a:endParaRPr lang="en-GB" sz="1000" dirty="0">
                <a:effectLst/>
                <a:latin typeface="Times New Roman" panose="02020603050405020304" pitchFamily="18" charset="0"/>
                <a:ea typeface="Times New Roman" panose="02020603050405020304" pitchFamily="18" charset="0"/>
              </a:endParaRPr>
            </a:p>
          </p:txBody>
        </p:sp>
        <p:sp>
          <p:nvSpPr>
            <p:cNvPr id="21" name="Rectangle 20">
              <a:extLst>
                <a:ext uri="{FF2B5EF4-FFF2-40B4-BE49-F238E27FC236}">
                  <a16:creationId xmlns:a16="http://schemas.microsoft.com/office/drawing/2014/main" id="{249AEB4B-2B15-0411-1AD5-33F51E50BBC2}"/>
                </a:ext>
              </a:extLst>
            </p:cNvPr>
            <p:cNvSpPr>
              <a:spLocks noChangeArrowheads="1"/>
            </p:cNvSpPr>
            <p:nvPr/>
          </p:nvSpPr>
          <p:spPr bwMode="auto">
            <a:xfrm>
              <a:off x="1087033" y="1066008"/>
              <a:ext cx="29034" cy="3682"/>
            </a:xfrm>
            <a:prstGeom prst="rect">
              <a:avLst/>
            </a:prstGeom>
            <a:noFill/>
            <a:ln w="31750">
              <a:solidFill>
                <a:schemeClr val="bg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pPr algn="ctr"/>
              <a:r>
                <a:rPr lang="en-GB" sz="1200" b="1" u="sng" dirty="0">
                  <a:effectLst/>
                  <a:latin typeface="Comic Sans MS" panose="030F0702030302020204" pitchFamily="66" charset="0"/>
                  <a:ea typeface="Times New Roman" panose="02020603050405020304" pitchFamily="18" charset="0"/>
                </a:rPr>
                <a:t>Year 5 – Spring </a:t>
              </a:r>
              <a:r>
                <a:rPr lang="en-GB" sz="1200" b="1" u="sng" dirty="0">
                  <a:latin typeface="Comic Sans MS" panose="030F0702030302020204" pitchFamily="66" charset="0"/>
                  <a:ea typeface="Times New Roman" panose="02020603050405020304" pitchFamily="18" charset="0"/>
                </a:rPr>
                <a:t>Term 2024</a:t>
              </a:r>
              <a:endParaRPr lang="en-GB" sz="1000" b="1" dirty="0">
                <a:effectLst/>
                <a:latin typeface="Times New Roman" panose="02020603050405020304" pitchFamily="18" charset="0"/>
                <a:ea typeface="Times New Roman" panose="02020603050405020304" pitchFamily="18" charset="0"/>
              </a:endParaRPr>
            </a:p>
          </p:txBody>
        </p:sp>
      </p:grpSp>
      <p:sp>
        <p:nvSpPr>
          <p:cNvPr id="23" name="Rectangle 22">
            <a:extLst>
              <a:ext uri="{FF2B5EF4-FFF2-40B4-BE49-F238E27FC236}">
                <a16:creationId xmlns:a16="http://schemas.microsoft.com/office/drawing/2014/main" id="{7D983424-433C-9CD3-D511-F952D78FB17E}"/>
              </a:ext>
            </a:extLst>
          </p:cNvPr>
          <p:cNvSpPr>
            <a:spLocks noChangeArrowheads="1"/>
          </p:cNvSpPr>
          <p:nvPr/>
        </p:nvSpPr>
        <p:spPr bwMode="auto">
          <a:xfrm>
            <a:off x="3127358" y="5865009"/>
            <a:ext cx="3392284" cy="793096"/>
          </a:xfrm>
          <a:prstGeom prst="rect">
            <a:avLst/>
          </a:prstGeom>
          <a:solidFill>
            <a:srgbClr val="FFFFFF"/>
          </a:solidFill>
          <a:ln w="31750">
            <a:solidFill>
              <a:srgbClr val="FF000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dirty="0">
                <a:effectLst/>
                <a:latin typeface="Comic Sans MS" panose="030F0702030302020204" pitchFamily="66" charset="0"/>
                <a:ea typeface="Times New Roman" panose="02020603050405020304" pitchFamily="18" charset="0"/>
              </a:rPr>
              <a:t>In Design Technology we will:</a:t>
            </a:r>
          </a:p>
          <a:p>
            <a:r>
              <a:rPr lang="en-GB" sz="1000" dirty="0">
                <a:effectLst/>
                <a:latin typeface="Comic Sans MS" panose="030F0702030302020204" pitchFamily="66" charset="0"/>
                <a:ea typeface="Calibri" panose="020F0502020204030204" pitchFamily="34" charset="0"/>
                <a:cs typeface="Times New Roman" panose="02020603050405020304" pitchFamily="18" charset="0"/>
              </a:rPr>
              <a:t>We will be focusing on celebrating culture and seasonality in food. </a:t>
            </a:r>
            <a:r>
              <a:rPr lang="en-GB" sz="1000">
                <a:effectLst/>
                <a:latin typeface="Comic Sans MS" panose="030F0702030302020204" pitchFamily="66" charset="0"/>
                <a:ea typeface="Calibri" panose="020F0502020204030204" pitchFamily="34" charset="0"/>
                <a:cs typeface="Times New Roman" panose="02020603050405020304" pitchFamily="18" charset="0"/>
              </a:rPr>
              <a:t>We will taste a range of different soups and then learn the skills to cook one ourselves. </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p>
            <a:endParaRPr lang="en-GB" sz="1000" b="1" dirty="0">
              <a:effectLst/>
              <a:latin typeface="Comic Sans MS" panose="030F0702030302020204" pitchFamily="66" charset="0"/>
              <a:ea typeface="Times New Roman" panose="02020603050405020304" pitchFamily="18" charset="0"/>
            </a:endParaRPr>
          </a:p>
          <a:p>
            <a:pPr marL="171450" indent="-171450">
              <a:buFont typeface="Arial" panose="020B0604020202020204" pitchFamily="34" charset="0"/>
              <a:buChar char="•"/>
            </a:pPr>
            <a:endParaRPr lang="en-GB" sz="1000" b="1" dirty="0">
              <a:effectLst/>
              <a:latin typeface="Comic Sans MS" panose="030F0702030302020204" pitchFamily="66" charset="0"/>
              <a:ea typeface="Times New Roman" panose="02020603050405020304" pitchFamily="18" charset="0"/>
            </a:endParaRPr>
          </a:p>
        </p:txBody>
      </p:sp>
      <p:sp>
        <p:nvSpPr>
          <p:cNvPr id="2" name="Rectangle 1">
            <a:extLst>
              <a:ext uri="{FF2B5EF4-FFF2-40B4-BE49-F238E27FC236}">
                <a16:creationId xmlns:a16="http://schemas.microsoft.com/office/drawing/2014/main" id="{DC4054E2-BAF9-7477-4638-C905B972FB80}"/>
              </a:ext>
            </a:extLst>
          </p:cNvPr>
          <p:cNvSpPr>
            <a:spLocks noChangeArrowheads="1"/>
          </p:cNvSpPr>
          <p:nvPr/>
        </p:nvSpPr>
        <p:spPr bwMode="auto">
          <a:xfrm>
            <a:off x="3142942" y="569318"/>
            <a:ext cx="3392284" cy="1598393"/>
          </a:xfrm>
          <a:prstGeom prst="rect">
            <a:avLst/>
          </a:prstGeom>
          <a:solidFill>
            <a:srgbClr val="FFFFFF"/>
          </a:solidFill>
          <a:ln w="31750">
            <a:solidFill>
              <a:schemeClr val="accent1"/>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p>
            <a:r>
              <a:rPr lang="en-GB" sz="1000" b="1" dirty="0">
                <a:effectLst/>
                <a:latin typeface="Comic Sans MS" panose="030F0702030302020204" pitchFamily="66" charset="0"/>
                <a:ea typeface="Times New Roman" panose="02020603050405020304" pitchFamily="18" charset="0"/>
              </a:rPr>
              <a:t>Important dates:</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Friday 7</a:t>
            </a:r>
            <a:r>
              <a:rPr lang="en-GB" sz="1000" baseline="30000" dirty="0">
                <a:latin typeface="Comic Sans MS" panose="030F0702030302020204" pitchFamily="66" charset="0"/>
                <a:ea typeface="Times New Roman" panose="02020603050405020304" pitchFamily="18" charset="0"/>
              </a:rPr>
              <a:t>th</a:t>
            </a:r>
            <a:r>
              <a:rPr lang="en-GB" sz="1000" dirty="0">
                <a:latin typeface="Comic Sans MS" panose="030F0702030302020204" pitchFamily="66" charset="0"/>
                <a:ea typeface="Times New Roman" panose="02020603050405020304" pitchFamily="18" charset="0"/>
              </a:rPr>
              <a:t> February – NSPCC Number Day</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Tuesday 11</a:t>
            </a:r>
            <a:r>
              <a:rPr lang="en-GB" sz="1000" baseline="30000" dirty="0">
                <a:effectLst/>
                <a:latin typeface="Comic Sans MS" panose="030F0702030302020204" pitchFamily="66" charset="0"/>
                <a:ea typeface="Times New Roman" panose="02020603050405020304" pitchFamily="18" charset="0"/>
              </a:rPr>
              <a:t>th</a:t>
            </a:r>
            <a:r>
              <a:rPr lang="en-GB" sz="1000" dirty="0">
                <a:effectLst/>
                <a:latin typeface="Comic Sans MS" panose="030F0702030302020204" pitchFamily="66" charset="0"/>
                <a:ea typeface="Times New Roman" panose="02020603050405020304" pitchFamily="18" charset="0"/>
              </a:rPr>
              <a:t> February – Safer Internet Day</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Tuesday 4</a:t>
            </a:r>
            <a:r>
              <a:rPr lang="en-GB" sz="1000" baseline="30000" dirty="0">
                <a:latin typeface="Comic Sans MS" panose="030F0702030302020204" pitchFamily="66" charset="0"/>
                <a:ea typeface="Times New Roman" panose="02020603050405020304" pitchFamily="18" charset="0"/>
              </a:rPr>
              <a:t>th</a:t>
            </a:r>
            <a:r>
              <a:rPr lang="en-GB" sz="1000" dirty="0">
                <a:latin typeface="Comic Sans MS" panose="030F0702030302020204" pitchFamily="66" charset="0"/>
                <a:ea typeface="Times New Roman" panose="02020603050405020304" pitchFamily="18" charset="0"/>
              </a:rPr>
              <a:t> and Thursday 6</a:t>
            </a:r>
            <a:r>
              <a:rPr lang="en-GB" sz="1000" baseline="30000" dirty="0">
                <a:latin typeface="Comic Sans MS" panose="030F0702030302020204" pitchFamily="66" charset="0"/>
                <a:ea typeface="Times New Roman" panose="02020603050405020304" pitchFamily="18" charset="0"/>
              </a:rPr>
              <a:t>th</a:t>
            </a:r>
            <a:r>
              <a:rPr lang="en-GB" sz="1000" dirty="0">
                <a:latin typeface="Comic Sans MS" panose="030F0702030302020204" pitchFamily="66" charset="0"/>
                <a:ea typeface="Times New Roman" panose="02020603050405020304" pitchFamily="18" charset="0"/>
              </a:rPr>
              <a:t> March – Parent Evenings</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Friday 7</a:t>
            </a:r>
            <a:r>
              <a:rPr lang="en-GB" sz="1000" baseline="30000" dirty="0">
                <a:effectLst/>
                <a:latin typeface="Comic Sans MS" panose="030F0702030302020204" pitchFamily="66" charset="0"/>
                <a:ea typeface="Times New Roman" panose="02020603050405020304" pitchFamily="18" charset="0"/>
              </a:rPr>
              <a:t>th</a:t>
            </a:r>
            <a:r>
              <a:rPr lang="en-GB" sz="1000" dirty="0">
                <a:effectLst/>
                <a:latin typeface="Comic Sans MS" panose="030F0702030302020204" pitchFamily="66" charset="0"/>
                <a:ea typeface="Times New Roman" panose="02020603050405020304" pitchFamily="18" charset="0"/>
              </a:rPr>
              <a:t> March – World Book Day</a:t>
            </a:r>
          </a:p>
          <a:p>
            <a:pPr marL="171450" indent="-171450">
              <a:buFont typeface="Arial" panose="020B0604020202020204" pitchFamily="34" charset="0"/>
              <a:buChar char="•"/>
            </a:pPr>
            <a:r>
              <a:rPr lang="en-GB" sz="1000" dirty="0">
                <a:latin typeface="Comic Sans MS" panose="030F0702030302020204" pitchFamily="66" charset="0"/>
                <a:ea typeface="Times New Roman" panose="02020603050405020304" pitchFamily="18" charset="0"/>
              </a:rPr>
              <a:t>Friday 21</a:t>
            </a:r>
            <a:r>
              <a:rPr lang="en-GB" sz="1000" baseline="30000" dirty="0">
                <a:latin typeface="Comic Sans MS" panose="030F0702030302020204" pitchFamily="66" charset="0"/>
                <a:ea typeface="Times New Roman" panose="02020603050405020304" pitchFamily="18" charset="0"/>
              </a:rPr>
              <a:t>st</a:t>
            </a:r>
            <a:r>
              <a:rPr lang="en-GB" sz="1000" dirty="0">
                <a:latin typeface="Comic Sans MS" panose="030F0702030302020204" pitchFamily="66" charset="0"/>
                <a:ea typeface="Times New Roman" panose="02020603050405020304" pitchFamily="18" charset="0"/>
              </a:rPr>
              <a:t> March – Red Nose Day</a:t>
            </a:r>
          </a:p>
          <a:p>
            <a:pPr marL="171450" indent="-171450">
              <a:buFont typeface="Arial" panose="020B0604020202020204" pitchFamily="34" charset="0"/>
              <a:buChar char="•"/>
            </a:pPr>
            <a:r>
              <a:rPr lang="en-GB" sz="1000" dirty="0">
                <a:effectLst/>
                <a:latin typeface="Comic Sans MS" panose="030F0702030302020204" pitchFamily="66" charset="0"/>
                <a:ea typeface="Times New Roman" panose="02020603050405020304" pitchFamily="18" charset="0"/>
              </a:rPr>
              <a:t>Friday 4</a:t>
            </a:r>
            <a:r>
              <a:rPr lang="en-GB" sz="1000" baseline="30000" dirty="0">
                <a:effectLst/>
                <a:latin typeface="Comic Sans MS" panose="030F0702030302020204" pitchFamily="66" charset="0"/>
                <a:ea typeface="Times New Roman" panose="02020603050405020304" pitchFamily="18" charset="0"/>
              </a:rPr>
              <a:t>th</a:t>
            </a:r>
            <a:r>
              <a:rPr lang="en-GB" sz="1000" dirty="0">
                <a:effectLst/>
                <a:latin typeface="Comic Sans MS" panose="030F0702030302020204" pitchFamily="66" charset="0"/>
                <a:ea typeface="Times New Roman" panose="02020603050405020304" pitchFamily="18" charset="0"/>
              </a:rPr>
              <a:t> </a:t>
            </a:r>
            <a:r>
              <a:rPr lang="en-GB" sz="1000" dirty="0">
                <a:latin typeface="Comic Sans MS" panose="030F0702030302020204" pitchFamily="66" charset="0"/>
                <a:ea typeface="Times New Roman" panose="02020603050405020304" pitchFamily="18" charset="0"/>
              </a:rPr>
              <a:t>April – Decorated Eggs to school</a:t>
            </a:r>
            <a:endParaRPr lang="en-GB" sz="1000" dirty="0">
              <a:effectLst/>
              <a:latin typeface="Comic Sans MS" panose="030F0702030302020204" pitchFamily="66" charset="0"/>
              <a:ea typeface="Times New Roman" panose="02020603050405020304" pitchFamily="18" charset="0"/>
            </a:endParaRPr>
          </a:p>
        </p:txBody>
      </p:sp>
      <p:sp>
        <p:nvSpPr>
          <p:cNvPr id="4" name="TextBox 3">
            <a:extLst>
              <a:ext uri="{FF2B5EF4-FFF2-40B4-BE49-F238E27FC236}">
                <a16:creationId xmlns:a16="http://schemas.microsoft.com/office/drawing/2014/main" id="{95117BB4-55F3-0617-95D5-C93C7DAFC36C}"/>
              </a:ext>
            </a:extLst>
          </p:cNvPr>
          <p:cNvSpPr txBox="1"/>
          <p:nvPr/>
        </p:nvSpPr>
        <p:spPr>
          <a:xfrm>
            <a:off x="6692308" y="5597027"/>
            <a:ext cx="2979029" cy="861774"/>
          </a:xfrm>
          <a:prstGeom prst="rect">
            <a:avLst/>
          </a:prstGeom>
          <a:noFill/>
          <a:ln w="28575">
            <a:solidFill>
              <a:schemeClr val="tx2">
                <a:lumMod val="50000"/>
                <a:lumOff val="50000"/>
              </a:schemeClr>
            </a:solidFill>
          </a:ln>
        </p:spPr>
        <p:txBody>
          <a:bodyPr wrap="square" lIns="91440" tIns="45720" rIns="91440" bIns="45720" anchor="t">
            <a:spAutoFit/>
          </a:bodyPr>
          <a:lstStyle/>
          <a:p>
            <a:r>
              <a:rPr lang="en-GB" sz="1000" i="0" u="none" strike="noStrike" dirty="0">
                <a:solidFill>
                  <a:srgbClr val="000000"/>
                </a:solidFill>
                <a:effectLst/>
                <a:highlight>
                  <a:srgbClr val="F5F5F5"/>
                </a:highlight>
                <a:latin typeface="Comic Sans MS" panose="030F0702030302020204" pitchFamily="66" charset="0"/>
              </a:rPr>
              <a:t>In World Views, we will:</a:t>
            </a:r>
          </a:p>
          <a:p>
            <a:pPr marL="171450" indent="-171450">
              <a:buFont typeface="Arial" panose="020B0604020202020204" pitchFamily="34" charset="0"/>
              <a:buChar char="•"/>
            </a:pPr>
            <a:r>
              <a:rPr lang="en-GB" sz="1000" dirty="0">
                <a:latin typeface="Comic Sans MS" panose="030F0702030302020204" pitchFamily="66" charset="0"/>
              </a:rPr>
              <a:t>Look at identify and belonging (both faith and non-faith)</a:t>
            </a:r>
          </a:p>
          <a:p>
            <a:pPr marL="171450" indent="-171450">
              <a:buFont typeface="Arial" panose="020B0604020202020204" pitchFamily="34" charset="0"/>
              <a:buChar char="•"/>
            </a:pPr>
            <a:r>
              <a:rPr lang="en-GB" sz="1000" dirty="0">
                <a:latin typeface="Comic Sans MS" panose="030F0702030302020204" pitchFamily="66" charset="0"/>
              </a:rPr>
              <a:t>Learn about Ascension and Pentecost in relation to the Easter Story</a:t>
            </a:r>
          </a:p>
        </p:txBody>
      </p:sp>
      <p:sp>
        <p:nvSpPr>
          <p:cNvPr id="5" name="Rectangle 4">
            <a:extLst>
              <a:ext uri="{FF2B5EF4-FFF2-40B4-BE49-F238E27FC236}">
                <a16:creationId xmlns:a16="http://schemas.microsoft.com/office/drawing/2014/main" id="{40183645-F0D3-4CF4-AD14-6D23E99A3BEB}"/>
              </a:ext>
            </a:extLst>
          </p:cNvPr>
          <p:cNvSpPr>
            <a:spLocks noChangeArrowheads="1"/>
          </p:cNvSpPr>
          <p:nvPr/>
        </p:nvSpPr>
        <p:spPr bwMode="auto">
          <a:xfrm>
            <a:off x="105999" y="5850984"/>
            <a:ext cx="2848693" cy="886536"/>
          </a:xfrm>
          <a:prstGeom prst="rect">
            <a:avLst/>
          </a:prstGeom>
          <a:solidFill>
            <a:srgbClr val="FFFFFF"/>
          </a:solidFill>
          <a:ln w="31750">
            <a:solidFill>
              <a:srgbClr val="FFC000"/>
            </a:solidFill>
            <a:miter lim="800000"/>
            <a:headEnd/>
            <a:tailEnd/>
          </a:ln>
          <a:effectLst/>
          <a:extLst>
            <a:ext uri="{AF507438-7753-43E0-B8FC-AC1667EBCBE1}">
              <a14:hiddenEffects xmlns:a14="http://schemas.microsoft.com/office/drawing/2010/main">
                <a:effectLst>
                  <a:outerShdw blurRad="63500" dist="38099" dir="2700000" algn="ctr" rotWithShape="0">
                    <a:srgbClr val="868686">
                      <a:alpha val="74998"/>
                    </a:srgbClr>
                  </a:outerShdw>
                </a:effectLst>
              </a14:hiddenEffects>
            </a:ext>
          </a:extLst>
        </p:spPr>
        <p:txBody>
          <a:bodyPr rot="0" vert="horz" wrap="square" lIns="36576" tIns="36576" rIns="36576" bIns="36576" anchor="t" anchorCtr="0" upright="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000" dirty="0">
                <a:effectLst/>
                <a:latin typeface="Comic Sans MS" panose="030F0702030302020204" pitchFamily="66" charset="0"/>
                <a:ea typeface="Times New Roman" panose="02020603050405020304" pitchFamily="18" charset="0"/>
              </a:rPr>
              <a:t>In </a:t>
            </a:r>
            <a:r>
              <a:rPr lang="en-GB" sz="1000" b="1" dirty="0">
                <a:effectLst/>
                <a:latin typeface="Comic Sans MS" panose="030F0702030302020204" pitchFamily="66" charset="0"/>
                <a:ea typeface="Times New Roman" panose="02020603050405020304" pitchFamily="18" charset="0"/>
              </a:rPr>
              <a:t>Music</a:t>
            </a:r>
            <a:r>
              <a:rPr lang="en-GB" sz="1000" dirty="0">
                <a:effectLst/>
                <a:latin typeface="Comic Sans MS" panose="030F0702030302020204" pitchFamily="66" charset="0"/>
                <a:ea typeface="Times New Roman" panose="02020603050405020304" pitchFamily="18" charset="0"/>
              </a:rPr>
              <a:t>, we will:</a:t>
            </a:r>
          </a:p>
          <a:p>
            <a:pPr marL="171450" indent="-171450">
              <a:buFont typeface="Arial" panose="020B0604020202020204" pitchFamily="34" charset="0"/>
              <a:buChar char="•"/>
            </a:pPr>
            <a:r>
              <a:rPr lang="en-GB" sz="1000" dirty="0">
                <a:latin typeface="Comic Sans MS"/>
                <a:ea typeface="Times New Roman" panose="02020603050405020304" pitchFamily="18" charset="0"/>
              </a:rPr>
              <a:t>Create our own soundtracks for a film</a:t>
            </a:r>
          </a:p>
          <a:p>
            <a:pPr marL="171450" indent="-171450">
              <a:buFont typeface="Arial" panose="020B0604020202020204" pitchFamily="34" charset="0"/>
              <a:buChar char="•"/>
            </a:pPr>
            <a:r>
              <a:rPr lang="en-GB" sz="1000" dirty="0">
                <a:latin typeface="Comic Sans MS"/>
                <a:ea typeface="Times New Roman" panose="02020603050405020304" pitchFamily="18" charset="0"/>
              </a:rPr>
              <a:t>Create and perform complex rhythms</a:t>
            </a:r>
          </a:p>
          <a:p>
            <a:pPr marL="171450" indent="-171450">
              <a:buFont typeface="Arial" panose="020B0604020202020204" pitchFamily="34" charset="0"/>
              <a:buChar char="•"/>
            </a:pPr>
            <a:r>
              <a:rPr lang="en-GB" sz="1000" dirty="0">
                <a:latin typeface="Comic Sans MS"/>
                <a:ea typeface="Times New Roman" panose="02020603050405020304" pitchFamily="18" charset="0"/>
              </a:rPr>
              <a:t>Use graphic scores and formal pitch notation.</a:t>
            </a:r>
          </a:p>
        </p:txBody>
      </p:sp>
    </p:spTree>
    <p:extLst>
      <p:ext uri="{BB962C8B-B14F-4D97-AF65-F5344CB8AC3E}">
        <p14:creationId xmlns:p14="http://schemas.microsoft.com/office/powerpoint/2010/main" val="2604687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62189a0-b903-4f34-b837-99c1beac405b">
      <Terms xmlns="http://schemas.microsoft.com/office/infopath/2007/PartnerControls"/>
    </lcf76f155ced4ddcb4097134ff3c332f>
    <TaxCatchAll xmlns="70031323-04d6-4077-a897-117c82ee934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D7ECCB5EAFFF8468037445951374249" ma:contentTypeVersion="15" ma:contentTypeDescription="Create a new document." ma:contentTypeScope="" ma:versionID="d3326dd1db963bbe21cf4e04911762b1">
  <xsd:schema xmlns:xsd="http://www.w3.org/2001/XMLSchema" xmlns:xs="http://www.w3.org/2001/XMLSchema" xmlns:p="http://schemas.microsoft.com/office/2006/metadata/properties" xmlns:ns2="862189a0-b903-4f34-b837-99c1beac405b" xmlns:ns3="70031323-04d6-4077-a897-117c82ee9346" targetNamespace="http://schemas.microsoft.com/office/2006/metadata/properties" ma:root="true" ma:fieldsID="636ff97e209dbf562cd7a072082dd749" ns2:_="" ns3:_="">
    <xsd:import namespace="862189a0-b903-4f34-b837-99c1beac405b"/>
    <xsd:import namespace="70031323-04d6-4077-a897-117c82ee934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2189a0-b903-4f34-b837-99c1beac40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bec38d4-1b3d-41a4-be23-91a579364c25"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031323-04d6-4077-a897-117c82ee9346"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ccd1ccd-7fae-4bf1-84bb-ec3469523648}" ma:internalName="TaxCatchAll" ma:showField="CatchAllData" ma:web="70031323-04d6-4077-a897-117c82ee9346">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C2CFE77-CEE9-4955-BCCE-80C88253E53D}">
  <ds:schemaRefs>
    <ds:schemaRef ds:uri="http://schemas.microsoft.com/sharepoint/v3/contenttype/forms"/>
  </ds:schemaRefs>
</ds:datastoreItem>
</file>

<file path=customXml/itemProps2.xml><?xml version="1.0" encoding="utf-8"?>
<ds:datastoreItem xmlns:ds="http://schemas.openxmlformats.org/officeDocument/2006/customXml" ds:itemID="{AEC4FB6A-D2B1-4566-8FBA-3705DC407885}">
  <ds:schemaRefs>
    <ds:schemaRef ds:uri="http://purl.org/dc/elements/1.1/"/>
    <ds:schemaRef ds:uri="http://www.w3.org/XML/1998/namespace"/>
    <ds:schemaRef ds:uri="http://schemas.microsoft.com/office/infopath/2007/PartnerControls"/>
    <ds:schemaRef ds:uri="http://schemas.microsoft.com/office/2006/metadata/properties"/>
    <ds:schemaRef ds:uri="http://schemas.openxmlformats.org/package/2006/metadata/core-properties"/>
    <ds:schemaRef ds:uri="862189a0-b903-4f34-b837-99c1beac405b"/>
    <ds:schemaRef ds:uri="http://purl.org/dc/dcmitype/"/>
    <ds:schemaRef ds:uri="http://schemas.microsoft.com/office/2006/documentManagement/types"/>
    <ds:schemaRef ds:uri="70031323-04d6-4077-a897-117c82ee9346"/>
    <ds:schemaRef ds:uri="http://purl.org/dc/terms/"/>
  </ds:schemaRefs>
</ds:datastoreItem>
</file>

<file path=customXml/itemProps3.xml><?xml version="1.0" encoding="utf-8"?>
<ds:datastoreItem xmlns:ds="http://schemas.openxmlformats.org/officeDocument/2006/customXml" ds:itemID="{FDA1E0C5-A0D9-4ABB-A054-A4398AE21B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2189a0-b903-4f34-b837-99c1beac405b"/>
    <ds:schemaRef ds:uri="70031323-04d6-4077-a897-117c82ee93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83</TotalTime>
  <Words>603</Words>
  <Application>Microsoft Office PowerPoint</Application>
  <PresentationFormat>A4 Paper (210x297 mm)</PresentationFormat>
  <Paragraphs>61</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Aptos Display</vt:lpstr>
      <vt:lpstr>Arial</vt:lpstr>
      <vt:lpstr>Calibri</vt:lpstr>
      <vt:lpstr>Comic Sans MS</vt:lpstr>
      <vt:lpstr>Symbol</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Charlotte Collins</dc:creator>
  <cp:lastModifiedBy>Jonathan Rogers</cp:lastModifiedBy>
  <cp:revision>59</cp:revision>
  <dcterms:created xsi:type="dcterms:W3CDTF">2024-09-05T14:03:21Z</dcterms:created>
  <dcterms:modified xsi:type="dcterms:W3CDTF">2025-01-17T10:58:42Z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0x0101009D7ECCB5EAFFF8468037445951374249</vt:lpwstr>
  </property>
  <property fmtid="{D5CDD505-2E9C-101B-9397-08002B2CF9AE}" pid="3" name="MediaServiceImageTags">
    <vt:lpwstr/>
  </property>
</Properties>
</file>