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A119A7-4298-4DA4-84D6-0E8E9DF79219}" v="23" dt="2024-09-07T16:09:09.2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15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27DFAC-BEF2-4F17-8A07-C31C3941199D}" type="datetimeFigureOut">
              <a:rPr lang="en-GB" smtClean="0"/>
              <a:t>13/09/2024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241406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7DFAC-BEF2-4F17-8A07-C31C3941199D}" type="datetimeFigureOut">
              <a:rPr lang="en-GB" smtClean="0"/>
              <a:t>13/09/2024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3123962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7DFAC-BEF2-4F17-8A07-C31C3941199D}" type="datetimeFigureOut">
              <a:rPr lang="en-GB" smtClean="0"/>
              <a:t>13/09/2024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2872473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7DFAC-BEF2-4F17-8A07-C31C3941199D}" type="datetimeFigureOut">
              <a:rPr lang="en-GB" smtClean="0"/>
              <a:t>13/09/2024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304052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7DFAC-BEF2-4F17-8A07-C31C3941199D}" type="datetimeFigureOut">
              <a:rPr lang="en-GB" smtClean="0"/>
              <a:t>13/09/2024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408977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27DFAC-BEF2-4F17-8A07-C31C3941199D}" type="datetimeFigureOut">
              <a:rPr lang="en-GB" smtClean="0"/>
              <a:t>13/09/2024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295263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27DFAC-BEF2-4F17-8A07-C31C3941199D}" type="datetimeFigureOut">
              <a:rPr lang="en-GB" smtClean="0"/>
              <a:t>13/09/2024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4101569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27DFAC-BEF2-4F17-8A07-C31C3941199D}" type="datetimeFigureOut">
              <a:rPr lang="en-GB" smtClean="0"/>
              <a:t>13/09/2024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2980049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7DFAC-BEF2-4F17-8A07-C31C3941199D}" type="datetimeFigureOut">
              <a:rPr lang="en-GB" smtClean="0"/>
              <a:t>13/09/2024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56157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27DFAC-BEF2-4F17-8A07-C31C3941199D}" type="datetimeFigureOut">
              <a:rPr lang="en-GB" smtClean="0"/>
              <a:t>13/09/2024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103197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27DFAC-BEF2-4F17-8A07-C31C3941199D}" type="datetimeFigureOut">
              <a:rPr lang="en-GB" smtClean="0"/>
              <a:t>13/09/2024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1505F-726D-4586-B544-F41E3BC3ABC8}" type="slidenum">
              <a:rPr lang="en-GB" smtClean="0"/>
              <a:t>‹#›</a:t>
            </a:fld>
            <a:endParaRPr lang="en-GB"/>
          </a:p>
        </p:txBody>
      </p:sp>
    </p:spTree>
    <p:extLst>
      <p:ext uri="{BB962C8B-B14F-4D97-AF65-F5344CB8AC3E}">
        <p14:creationId xmlns:p14="http://schemas.microsoft.com/office/powerpoint/2010/main" val="313517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327DFAC-BEF2-4F17-8A07-C31C3941199D}" type="datetimeFigureOut">
              <a:rPr lang="en-GB" smtClean="0"/>
              <a:t>13/09/2024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A1505F-726D-4586-B544-F41E3BC3ABC8}" type="slidenum">
              <a:rPr lang="en-GB" smtClean="0"/>
              <a:t>‹#›</a:t>
            </a:fld>
            <a:endParaRPr lang="en-GB"/>
          </a:p>
        </p:txBody>
      </p:sp>
    </p:spTree>
    <p:extLst>
      <p:ext uri="{BB962C8B-B14F-4D97-AF65-F5344CB8AC3E}">
        <p14:creationId xmlns:p14="http://schemas.microsoft.com/office/powerpoint/2010/main" val="175322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3">
            <a:extLst>
              <a:ext uri="{FF2B5EF4-FFF2-40B4-BE49-F238E27FC236}">
                <a16:creationId xmlns:a16="http://schemas.microsoft.com/office/drawing/2014/main" id="{914E9CFC-FA7F-DB9F-3D7B-5373F47DA7C5}"/>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10" name="Group 9">
            <a:extLst>
              <a:ext uri="{FF2B5EF4-FFF2-40B4-BE49-F238E27FC236}">
                <a16:creationId xmlns:a16="http://schemas.microsoft.com/office/drawing/2014/main" id="{ED86B2F4-8A21-E817-05C7-E9152C92BF65}"/>
              </a:ext>
            </a:extLst>
          </p:cNvPr>
          <p:cNvGrpSpPr>
            <a:grpSpLocks/>
          </p:cNvGrpSpPr>
          <p:nvPr/>
        </p:nvGrpSpPr>
        <p:grpSpPr bwMode="auto">
          <a:xfrm>
            <a:off x="0" y="0"/>
            <a:ext cx="9803219" cy="6751674"/>
            <a:chOff x="1049883" y="1064716"/>
            <a:chExt cx="103480" cy="73456"/>
          </a:xfrm>
        </p:grpSpPr>
        <p:sp>
          <p:nvSpPr>
            <p:cNvPr id="11" name="Rectangle 10">
              <a:extLst>
                <a:ext uri="{FF2B5EF4-FFF2-40B4-BE49-F238E27FC236}">
                  <a16:creationId xmlns:a16="http://schemas.microsoft.com/office/drawing/2014/main" id="{3679F29F-7830-1589-2DB2-69B9523775DB}"/>
                </a:ext>
              </a:extLst>
            </p:cNvPr>
            <p:cNvSpPr>
              <a:spLocks noChangeArrowheads="1"/>
            </p:cNvSpPr>
            <p:nvPr/>
          </p:nvSpPr>
          <p:spPr bwMode="auto">
            <a:xfrm>
              <a:off x="1049883" y="1064716"/>
              <a:ext cx="103480" cy="73456"/>
            </a:xfrm>
            <a:prstGeom prst="rect">
              <a:avLst/>
            </a:prstGeom>
            <a:noFill/>
            <a:ln w="50800">
              <a:solidFill>
                <a:srgbClr val="00206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EEECE1">
                        <a:alpha val="74998"/>
                      </a:srgbClr>
                    </a:outerShdw>
                  </a:effectLst>
                </a14:hiddenEffects>
              </a:ext>
            </a:extLst>
          </p:spPr>
          <p:txBody>
            <a:bodyPr rot="0" vert="horz" wrap="square" lIns="36576" tIns="36576" rIns="36576" bIns="36576" anchor="t" anchorCtr="0" upright="1">
              <a:noAutofit/>
            </a:bodyPr>
            <a:lstStyle/>
            <a:p>
              <a:endParaRPr lang="en-GB"/>
            </a:p>
          </p:txBody>
        </p:sp>
        <p:sp>
          <p:nvSpPr>
            <p:cNvPr id="12" name="Rectangle 11">
              <a:extLst>
                <a:ext uri="{FF2B5EF4-FFF2-40B4-BE49-F238E27FC236}">
                  <a16:creationId xmlns:a16="http://schemas.microsoft.com/office/drawing/2014/main" id="{A3E8B8FE-97D7-FBFA-8C98-5FDC5F92BD29}"/>
                </a:ext>
              </a:extLst>
            </p:cNvPr>
            <p:cNvSpPr>
              <a:spLocks noChangeArrowheads="1"/>
            </p:cNvSpPr>
            <p:nvPr/>
          </p:nvSpPr>
          <p:spPr bwMode="auto">
            <a:xfrm>
              <a:off x="1121062" y="1065925"/>
              <a:ext cx="30855" cy="36097"/>
            </a:xfrm>
            <a:prstGeom prst="rect">
              <a:avLst/>
            </a:prstGeom>
            <a:solidFill>
              <a:srgbClr val="FFFFFF"/>
            </a:solidFill>
            <a:ln w="31750">
              <a:solidFill>
                <a:srgbClr val="7030A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u="sng" dirty="0">
                  <a:effectLst/>
                  <a:latin typeface="Comic Sans MS" panose="030F0702030302020204" pitchFamily="66" charset="0"/>
                  <a:ea typeface="Times New Roman" panose="02020603050405020304" pitchFamily="18" charset="0"/>
                </a:rPr>
                <a:t>English</a:t>
              </a:r>
              <a:endParaRPr lang="en-GB" sz="1000" dirty="0">
                <a:effectLst/>
                <a:latin typeface="Times New Roman" panose="02020603050405020304" pitchFamily="18" charset="0"/>
                <a:ea typeface="Times New Roman" panose="02020603050405020304" pitchFamily="18" charset="0"/>
              </a:endParaRPr>
            </a:p>
            <a:p>
              <a:r>
                <a:rPr lang="en-GB" sz="1000" b="1" u="none" strike="noStrike" dirty="0">
                  <a:effectLst/>
                  <a:latin typeface="Comic Sans MS" panose="030F0702030302020204" pitchFamily="66" charset="0"/>
                  <a:ea typeface="Times New Roman" panose="02020603050405020304" pitchFamily="18" charset="0"/>
                </a:rPr>
                <a:t> </a:t>
              </a:r>
              <a:r>
                <a:rPr lang="en-GB" sz="1000" b="1" u="sng" dirty="0">
                  <a:effectLst/>
                  <a:latin typeface="Comic Sans MS" panose="030F0702030302020204" pitchFamily="66" charset="0"/>
                  <a:ea typeface="Times New Roman" panose="02020603050405020304" pitchFamily="18" charset="0"/>
                </a:rPr>
                <a:t>Reading</a:t>
              </a:r>
              <a:endParaRPr lang="en-GB" sz="1000" dirty="0">
                <a:effectLst/>
                <a:latin typeface="Times New Roman" panose="02020603050405020304" pitchFamily="18" charset="0"/>
                <a:ea typeface="Times New Roman" panose="02020603050405020304" pitchFamily="18" charset="0"/>
              </a:endParaRPr>
            </a:p>
            <a:p>
              <a:r>
                <a:rPr lang="en-GB" sz="1000" dirty="0">
                  <a:effectLst/>
                  <a:latin typeface="Comic Sans MS" panose="030F0702030302020204" pitchFamily="66" charset="0"/>
                  <a:ea typeface="Times New Roman" panose="02020603050405020304" pitchFamily="18" charset="0"/>
                </a:rPr>
                <a:t>Wild Boy by Rob Lloyd Jones will be the focus text in our reading lessons. We will:</a:t>
              </a:r>
              <a:endParaRPr lang="en-GB" sz="1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000" dirty="0">
                  <a:effectLst/>
                  <a:latin typeface="Comic Sans MS" panose="030F0702030302020204" pitchFamily="66" charset="0"/>
                  <a:ea typeface="Times New Roman" panose="02020603050405020304" pitchFamily="18" charset="0"/>
                </a:rPr>
                <a:t>Clarify the meaning of words in context</a:t>
              </a:r>
              <a:endParaRPr lang="en-GB" sz="1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000" dirty="0">
                  <a:effectLst/>
                  <a:latin typeface="Comic Sans MS" panose="030F0702030302020204" pitchFamily="66" charset="0"/>
                  <a:ea typeface="Times New Roman" panose="02020603050405020304" pitchFamily="18" charset="0"/>
                </a:rPr>
                <a:t>Retrieve information</a:t>
              </a:r>
              <a:endParaRPr lang="en-GB" sz="1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000" dirty="0">
                  <a:effectLst/>
                  <a:latin typeface="Comic Sans MS" panose="030F0702030302020204" pitchFamily="66" charset="0"/>
                  <a:ea typeface="Times New Roman" panose="02020603050405020304" pitchFamily="18" charset="0"/>
                </a:rPr>
                <a:t>Make inferences about characters and use evidence to support this</a:t>
              </a:r>
              <a:endParaRPr lang="en-GB" sz="1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000" dirty="0">
                  <a:effectLst/>
                  <a:latin typeface="Comic Sans MS" panose="030F0702030302020204" pitchFamily="66" charset="0"/>
                  <a:ea typeface="Times New Roman" panose="02020603050405020304" pitchFamily="18" charset="0"/>
                </a:rPr>
                <a:t>Identify themes across a wide range of books</a:t>
              </a:r>
              <a:endParaRPr lang="en-GB" sz="1000" dirty="0">
                <a:effectLst/>
                <a:latin typeface="Times New Roman" panose="02020603050405020304" pitchFamily="18" charset="0"/>
                <a:ea typeface="Times New Roman" panose="02020603050405020304" pitchFamily="18" charset="0"/>
              </a:endParaRPr>
            </a:p>
            <a:p>
              <a:pPr marL="457200"/>
              <a:r>
                <a:rPr lang="en-GB" sz="1000" dirty="0">
                  <a:effectLst/>
                  <a:latin typeface="Comic Sans MS" panose="030F0702030302020204" pitchFamily="66"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r>
                <a:rPr lang="en-GB" sz="1000" b="1" u="sng" dirty="0">
                  <a:effectLst/>
                  <a:latin typeface="Comic Sans MS" panose="030F0702030302020204" pitchFamily="66" charset="0"/>
                  <a:ea typeface="Times New Roman" panose="02020603050405020304" pitchFamily="18" charset="0"/>
                </a:rPr>
                <a:t>Writing</a:t>
              </a:r>
              <a:endParaRPr lang="en-GB" sz="1000" dirty="0">
                <a:effectLst/>
                <a:latin typeface="Times New Roman" panose="02020603050405020304" pitchFamily="18" charset="0"/>
                <a:ea typeface="Times New Roman" panose="02020603050405020304" pitchFamily="18" charset="0"/>
              </a:endParaRPr>
            </a:p>
            <a:p>
              <a:r>
                <a:rPr lang="en-GB" sz="1000" dirty="0">
                  <a:effectLst/>
                  <a:latin typeface="Comic Sans MS" panose="030F0702030302020204" pitchFamily="66" charset="0"/>
                  <a:ea typeface="Times New Roman" panose="02020603050405020304" pitchFamily="18" charset="0"/>
                </a:rPr>
                <a:t>Wild Boy also will be a stimulus for our writing lessons</a:t>
              </a:r>
              <a:r>
                <a:rPr lang="en-GB" sz="1000" dirty="0">
                  <a:latin typeface="Comic Sans MS" panose="030F0702030302020204" pitchFamily="66" charset="0"/>
                  <a:ea typeface="Times New Roman" panose="02020603050405020304" pitchFamily="18" charset="0"/>
                </a:rPr>
                <a:t> and after half-term we will be moving onto writing with a WW2 theme.</a:t>
              </a:r>
              <a:endParaRPr lang="en-GB" sz="1000" dirty="0">
                <a:effectLst/>
                <a:latin typeface="Times New Roman" panose="02020603050405020304" pitchFamily="18" charset="0"/>
                <a:ea typeface="Times New Roman" panose="02020603050405020304" pitchFamily="18" charset="0"/>
              </a:endParaRPr>
            </a:p>
            <a:p>
              <a:r>
                <a:rPr lang="en-GB" sz="1000" dirty="0">
                  <a:effectLst/>
                  <a:latin typeface="Comic Sans MS" panose="030F0702030302020204" pitchFamily="66" charset="0"/>
                  <a:ea typeface="Times New Roman" panose="02020603050405020304" pitchFamily="18" charset="0"/>
                </a:rPr>
                <a:t>We will be applying skills to write:</a:t>
              </a:r>
              <a:endParaRPr lang="en-GB" sz="1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000" dirty="0">
                  <a:effectLst/>
                  <a:latin typeface="Comic Sans MS" panose="030F0702030302020204" pitchFamily="66" charset="0"/>
                  <a:ea typeface="Times New Roman" panose="02020603050405020304" pitchFamily="18" charset="0"/>
                </a:rPr>
                <a:t>A narrative that makes the reader think</a:t>
              </a:r>
              <a:endParaRPr lang="en-GB" sz="1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000" dirty="0">
                  <a:effectLst/>
                  <a:latin typeface="Comic Sans MS" panose="030F0702030302020204" pitchFamily="66" charset="0"/>
                  <a:ea typeface="Times New Roman" panose="02020603050405020304" pitchFamily="18" charset="0"/>
                </a:rPr>
                <a:t>A </a:t>
              </a:r>
              <a:r>
                <a:rPr lang="en-GB" sz="1000" dirty="0">
                  <a:latin typeface="Comic Sans MS" panose="030F0702030302020204" pitchFamily="66" charset="0"/>
                  <a:ea typeface="Times New Roman" panose="02020603050405020304" pitchFamily="18" charset="0"/>
                </a:rPr>
                <a:t>discussion text</a:t>
              </a:r>
            </a:p>
            <a:p>
              <a:pPr marL="342900" lvl="0" indent="-342900">
                <a:buFont typeface="Symbol" panose="05050102010706020507" pitchFamily="18" charset="2"/>
                <a:buChar char=""/>
              </a:pPr>
              <a:r>
                <a:rPr lang="en-GB" sz="1000" dirty="0">
                  <a:effectLst/>
                  <a:latin typeface="Comic Sans MS" panose="030F0702030302020204" pitchFamily="66" charset="0"/>
                  <a:ea typeface="Times New Roman" panose="02020603050405020304" pitchFamily="18" charset="0"/>
                </a:rPr>
                <a:t>A narrative with a flashback to an event in the past</a:t>
              </a:r>
            </a:p>
            <a:p>
              <a:pPr marL="342900" lvl="0" indent="-342900">
                <a:buFont typeface="Symbol" panose="05050102010706020507" pitchFamily="18" charset="2"/>
                <a:buChar char=""/>
              </a:pPr>
              <a:r>
                <a:rPr lang="en-GB" sz="1000" dirty="0">
                  <a:latin typeface="Comic Sans MS" panose="030F0702030302020204" pitchFamily="66" charset="0"/>
                  <a:ea typeface="Times New Roman" panose="02020603050405020304" pitchFamily="18" charset="0"/>
                </a:rPr>
                <a:t>An explanation text.</a:t>
              </a:r>
              <a:endParaRPr lang="en-GB" sz="1000" dirty="0">
                <a:effectLst/>
                <a:latin typeface="Times New Roman" panose="02020603050405020304" pitchFamily="18" charset="0"/>
                <a:ea typeface="Times New Roman" panose="02020603050405020304" pitchFamily="18" charset="0"/>
              </a:endParaRPr>
            </a:p>
          </p:txBody>
        </p:sp>
        <p:sp>
          <p:nvSpPr>
            <p:cNvPr id="13" name="Rectangle 12">
              <a:extLst>
                <a:ext uri="{FF2B5EF4-FFF2-40B4-BE49-F238E27FC236}">
                  <a16:creationId xmlns:a16="http://schemas.microsoft.com/office/drawing/2014/main" id="{6A864091-7916-9191-4AD3-417B84424C54}"/>
                </a:ext>
              </a:extLst>
            </p:cNvPr>
            <p:cNvSpPr>
              <a:spLocks noChangeArrowheads="1"/>
            </p:cNvSpPr>
            <p:nvPr/>
          </p:nvSpPr>
          <p:spPr bwMode="auto">
            <a:xfrm>
              <a:off x="1050958" y="1066008"/>
              <a:ext cx="30262" cy="23651"/>
            </a:xfrm>
            <a:prstGeom prst="rect">
              <a:avLst/>
            </a:prstGeom>
            <a:solidFill>
              <a:srgbClr val="FFFFFF"/>
            </a:solidFill>
            <a:ln w="31750">
              <a:solidFill>
                <a:srgbClr val="00206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u="sng" dirty="0">
                  <a:effectLst/>
                  <a:latin typeface="Comic Sans MS" panose="030F0702030302020204" pitchFamily="66" charset="0"/>
                  <a:ea typeface="Times New Roman" panose="02020603050405020304" pitchFamily="18" charset="0"/>
                </a:rPr>
                <a:t>Maths</a:t>
              </a:r>
              <a:endParaRPr lang="en-GB" sz="1000" dirty="0">
                <a:effectLst/>
                <a:latin typeface="Times New Roman" panose="02020603050405020304" pitchFamily="18" charset="0"/>
                <a:ea typeface="Times New Roman" panose="02020603050405020304" pitchFamily="18" charset="0"/>
              </a:endParaRPr>
            </a:p>
            <a:p>
              <a:r>
                <a:rPr lang="en-GB" sz="1000" b="1" u="sng" dirty="0">
                  <a:effectLst/>
                  <a:latin typeface="Comic Sans MS" panose="030F0702030302020204" pitchFamily="66" charset="0"/>
                  <a:ea typeface="Times New Roman" panose="02020603050405020304" pitchFamily="18" charset="0"/>
                </a:rPr>
                <a:t>Place Value including:</a:t>
              </a:r>
              <a:endParaRPr lang="en-GB" sz="1000" dirty="0">
                <a:effectLst/>
                <a:latin typeface="Times New Roman" panose="02020603050405020304" pitchFamily="18" charset="0"/>
                <a:ea typeface="Times New Roman" panose="02020603050405020304" pitchFamily="18" charset="0"/>
              </a:endParaRPr>
            </a:p>
            <a:p>
              <a:pPr marL="342900" lvl="0" indent="-342900">
                <a:buFont typeface="Comic Sans MS" panose="030F0702030302020204" pitchFamily="66" charset="0"/>
                <a:buChar char="•"/>
              </a:pPr>
              <a:r>
                <a:rPr lang="en-GB" sz="1000" dirty="0">
                  <a:effectLst/>
                  <a:latin typeface="Comic Sans MS" panose="030F0702030302020204" pitchFamily="66" charset="0"/>
                  <a:ea typeface="Times New Roman" panose="02020603050405020304" pitchFamily="18" charset="0"/>
                  <a:cs typeface="Times New Roman" panose="02020603050405020304" pitchFamily="18" charset="0"/>
                </a:rPr>
                <a:t>Rounding to the nearest 10, 100 and 1000</a:t>
              </a:r>
              <a:endParaRPr lang="en-GB"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Comic Sans MS" panose="030F0702030302020204" pitchFamily="66" charset="0"/>
                <a:buChar char="•"/>
              </a:pPr>
              <a:r>
                <a:rPr lang="en-GB" sz="1000" dirty="0">
                  <a:effectLst/>
                  <a:latin typeface="Comic Sans MS" panose="030F0702030302020204" pitchFamily="66" charset="0"/>
                  <a:ea typeface="Times New Roman" panose="02020603050405020304" pitchFamily="18" charset="0"/>
                  <a:cs typeface="Times New Roman" panose="02020603050405020304" pitchFamily="18" charset="0"/>
                </a:rPr>
                <a:t>Compare and order any numbers</a:t>
              </a:r>
              <a:endParaRPr lang="en-GB"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Comic Sans MS" panose="030F0702030302020204" pitchFamily="66" charset="0"/>
                <a:buChar char="•"/>
              </a:pPr>
              <a:r>
                <a:rPr lang="en-GB" sz="1000" dirty="0">
                  <a:effectLst/>
                  <a:latin typeface="Comic Sans MS" panose="030F0702030302020204" pitchFamily="66" charset="0"/>
                  <a:ea typeface="Times New Roman" panose="02020603050405020304" pitchFamily="18" charset="0"/>
                  <a:cs typeface="Times New Roman" panose="02020603050405020304" pitchFamily="18" charset="0"/>
                </a:rPr>
                <a:t>Numbers to a million</a:t>
              </a:r>
              <a:endParaRPr lang="en-GB"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Comic Sans MS" panose="030F0702030302020204" pitchFamily="66" charset="0"/>
                <a:buChar char="•"/>
              </a:pPr>
              <a:r>
                <a:rPr lang="en-GB" sz="1000" dirty="0">
                  <a:effectLst/>
                  <a:latin typeface="Comic Sans MS" panose="030F0702030302020204" pitchFamily="66" charset="0"/>
                  <a:ea typeface="Times New Roman" panose="02020603050405020304" pitchFamily="18" charset="0"/>
                  <a:cs typeface="Times New Roman" panose="02020603050405020304" pitchFamily="18" charset="0"/>
                </a:rPr>
                <a:t>Negative numbers</a:t>
              </a:r>
              <a:endParaRPr lang="en-GB"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sz="1000" b="1" u="sng" dirty="0">
                  <a:effectLst/>
                  <a:latin typeface="Comic Sans MS" panose="030F0702030302020204" pitchFamily="66" charset="0"/>
                  <a:ea typeface="Times New Roman" panose="02020603050405020304" pitchFamily="18" charset="0"/>
                </a:rPr>
                <a:t>Four Operations including:</a:t>
              </a:r>
              <a:endParaRPr lang="en-GB" sz="1000" dirty="0">
                <a:effectLst/>
                <a:latin typeface="Times New Roman" panose="02020603050405020304" pitchFamily="18" charset="0"/>
                <a:ea typeface="Times New Roman" panose="02020603050405020304" pitchFamily="18" charset="0"/>
              </a:endParaRPr>
            </a:p>
            <a:p>
              <a:pPr marL="342900" lvl="0" indent="-342900">
                <a:buFont typeface="Comic Sans MS" panose="030F0702030302020204" pitchFamily="66" charset="0"/>
                <a:buChar char="•"/>
              </a:pPr>
              <a:r>
                <a:rPr lang="en-GB" sz="1000" dirty="0">
                  <a:effectLst/>
                  <a:latin typeface="Comic Sans MS" panose="030F0702030302020204" pitchFamily="66" charset="0"/>
                  <a:ea typeface="Times New Roman" panose="02020603050405020304" pitchFamily="18" charset="0"/>
                  <a:cs typeface="Times New Roman" panose="02020603050405020304" pitchFamily="18" charset="0"/>
                </a:rPr>
                <a:t>Add and subtract numbers with more than 4-digits</a:t>
              </a:r>
              <a:endParaRPr lang="en-GB"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Comic Sans MS" panose="030F0702030302020204" pitchFamily="66" charset="0"/>
                <a:buChar char="•"/>
              </a:pPr>
              <a:r>
                <a:rPr lang="en-GB" sz="1000" dirty="0">
                  <a:effectLst/>
                  <a:latin typeface="Comic Sans MS" panose="030F0702030302020204" pitchFamily="66" charset="0"/>
                  <a:ea typeface="Times New Roman" panose="02020603050405020304" pitchFamily="18" charset="0"/>
                  <a:cs typeface="Times New Roman" panose="02020603050405020304" pitchFamily="18" charset="0"/>
                </a:rPr>
                <a:t>Multiply 4-digit by a 2-digit number</a:t>
              </a:r>
              <a:endParaRPr lang="en-GB"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Comic Sans MS" panose="030F0702030302020204" pitchFamily="66" charset="0"/>
                <a:buChar char="•"/>
              </a:pPr>
              <a:r>
                <a:rPr lang="en-GB" sz="1000" dirty="0">
                  <a:effectLst/>
                  <a:latin typeface="Comic Sans MS" panose="030F0702030302020204" pitchFamily="66" charset="0"/>
                  <a:ea typeface="Times New Roman" panose="02020603050405020304" pitchFamily="18" charset="0"/>
                  <a:cs typeface="Times New Roman" panose="02020603050405020304" pitchFamily="18" charset="0"/>
                </a:rPr>
                <a:t>Short and long division</a:t>
              </a:r>
              <a:endParaRPr lang="en-GB" sz="1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A30055B3-06A6-A290-5D2E-44AB78CF1AC8}"/>
                </a:ext>
              </a:extLst>
            </p:cNvPr>
            <p:cNvSpPr>
              <a:spLocks noChangeArrowheads="1"/>
            </p:cNvSpPr>
            <p:nvPr/>
          </p:nvSpPr>
          <p:spPr bwMode="auto">
            <a:xfrm>
              <a:off x="1083205" y="1105161"/>
              <a:ext cx="35340" cy="14591"/>
            </a:xfrm>
            <a:prstGeom prst="rect">
              <a:avLst/>
            </a:prstGeom>
            <a:solidFill>
              <a:srgbClr val="FFFFFF"/>
            </a:solidFill>
            <a:ln w="31750">
              <a:solidFill>
                <a:schemeClr val="accent6">
                  <a:lumMod val="75000"/>
                </a:schemeClr>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As Geographers we will:</a:t>
              </a:r>
            </a:p>
            <a:p>
              <a:pPr algn="l" rtl="0" fontAlgn="base">
                <a:buFont typeface="Arial" panose="020B0604020202020204" pitchFamily="34" charset="0"/>
                <a:buChar char="•"/>
              </a:pPr>
              <a:r>
                <a:rPr lang="en-GB" sz="1000" i="0" u="none" strike="noStrike" dirty="0">
                  <a:solidFill>
                    <a:srgbClr val="000000"/>
                  </a:solidFill>
                  <a:effectLst/>
                  <a:highlight>
                    <a:srgbClr val="F5F5F5"/>
                  </a:highlight>
                  <a:latin typeface="Comic Sans MS" panose="030F0702030302020204" pitchFamily="66" charset="0"/>
                </a:rPr>
                <a:t>Locate key human features in countries studied.</a:t>
              </a:r>
              <a:r>
                <a:rPr lang="en-US" sz="1000" i="0" dirty="0">
                  <a:solidFill>
                    <a:srgbClr val="000000"/>
                  </a:solidFill>
                  <a:effectLst/>
                  <a:highlight>
                    <a:srgbClr val="F5F5F5"/>
                  </a:highlight>
                  <a:latin typeface="Comic Sans MS" panose="030F0702030302020204" pitchFamily="66" charset="0"/>
                </a:rPr>
                <a:t>​</a:t>
              </a:r>
              <a:endParaRPr lang="en-US" sz="1000" i="0" dirty="0">
                <a:solidFill>
                  <a:srgbClr val="000000"/>
                </a:solidFill>
                <a:effectLst/>
                <a:highlight>
                  <a:srgbClr val="F5F5F5"/>
                </a:highlight>
                <a:latin typeface="Arial" panose="020B0604020202020204" pitchFamily="34" charset="0"/>
              </a:endParaRPr>
            </a:p>
            <a:p>
              <a:pPr algn="l" rtl="0" fontAlgn="base">
                <a:buFont typeface="Arial" panose="020B0604020202020204" pitchFamily="34" charset="0"/>
                <a:buChar char="•"/>
              </a:pPr>
              <a:r>
                <a:rPr lang="en-GB" sz="1000" i="0" u="none" strike="noStrike" dirty="0">
                  <a:solidFill>
                    <a:srgbClr val="000000"/>
                  </a:solidFill>
                  <a:effectLst/>
                  <a:highlight>
                    <a:srgbClr val="F5F5F5"/>
                  </a:highlight>
                  <a:latin typeface="Comic Sans MS" panose="030F0702030302020204" pitchFamily="66" charset="0"/>
                </a:rPr>
                <a:t>Locate the 12 geographical regions of the UK. </a:t>
              </a:r>
              <a:r>
                <a:rPr lang="en-US" sz="1000" i="0" dirty="0">
                  <a:solidFill>
                    <a:srgbClr val="000000"/>
                  </a:solidFill>
                  <a:effectLst/>
                  <a:highlight>
                    <a:srgbClr val="F5F5F5"/>
                  </a:highlight>
                  <a:latin typeface="Comic Sans MS" panose="030F0702030302020204" pitchFamily="66" charset="0"/>
                </a:rPr>
                <a:t>​</a:t>
              </a:r>
              <a:endParaRPr lang="en-US" sz="1000" i="0" dirty="0">
                <a:solidFill>
                  <a:srgbClr val="000000"/>
                </a:solidFill>
                <a:effectLst/>
                <a:highlight>
                  <a:srgbClr val="F5F5F5"/>
                </a:highlight>
                <a:latin typeface="Arial" panose="020B0604020202020204" pitchFamily="34" charset="0"/>
              </a:endParaRPr>
            </a:p>
            <a:p>
              <a:pPr algn="l" rtl="0" fontAlgn="base">
                <a:buFont typeface="Arial" panose="020B0604020202020204" pitchFamily="34" charset="0"/>
                <a:buChar char="•"/>
              </a:pPr>
              <a:r>
                <a:rPr lang="en-GB" sz="1000" i="0" u="none" strike="noStrike" dirty="0">
                  <a:solidFill>
                    <a:srgbClr val="000000"/>
                  </a:solidFill>
                  <a:effectLst/>
                  <a:highlight>
                    <a:srgbClr val="F5F5F5"/>
                  </a:highlight>
                  <a:latin typeface="Comic Sans MS" panose="030F0702030302020204" pitchFamily="66" charset="0"/>
                </a:rPr>
                <a:t>Identify key physical and human characteristics of geographical regions.</a:t>
              </a:r>
              <a:r>
                <a:rPr lang="en-US" sz="1000" i="0" dirty="0">
                  <a:solidFill>
                    <a:srgbClr val="000000"/>
                  </a:solidFill>
                  <a:effectLst/>
                  <a:highlight>
                    <a:srgbClr val="F5F5F5"/>
                  </a:highlight>
                  <a:latin typeface="Comic Sans MS" panose="030F0702030302020204" pitchFamily="66" charset="0"/>
                </a:rPr>
                <a:t>​</a:t>
              </a:r>
              <a:endParaRPr lang="en-US" sz="1000" i="0" dirty="0">
                <a:solidFill>
                  <a:srgbClr val="000000"/>
                </a:solidFill>
                <a:effectLst/>
                <a:highlight>
                  <a:srgbClr val="F5F5F5"/>
                </a:highlight>
                <a:latin typeface="Arial" panose="020B0604020202020204" pitchFamily="34" charset="0"/>
              </a:endParaRPr>
            </a:p>
            <a:p>
              <a:pPr algn="l" rtl="0" fontAlgn="base">
                <a:buFont typeface="Arial" panose="020B0604020202020204" pitchFamily="34" charset="0"/>
                <a:buChar char="•"/>
              </a:pPr>
              <a:r>
                <a:rPr lang="en-GB" sz="1000" i="0" u="none" strike="noStrike" dirty="0">
                  <a:solidFill>
                    <a:srgbClr val="000000"/>
                  </a:solidFill>
                  <a:effectLst/>
                  <a:highlight>
                    <a:srgbClr val="F5F5F5"/>
                  </a:highlight>
                  <a:latin typeface="Comic Sans MS" panose="030F0702030302020204" pitchFamily="66" charset="0"/>
                </a:rPr>
                <a:t>Explain why a locality has changed over time.</a:t>
              </a:r>
              <a:r>
                <a:rPr lang="en-US" sz="1000" i="0" dirty="0">
                  <a:solidFill>
                    <a:srgbClr val="000000"/>
                  </a:solidFill>
                  <a:effectLst/>
                  <a:highlight>
                    <a:srgbClr val="F5F5F5"/>
                  </a:highlight>
                  <a:latin typeface="Comic Sans MS" panose="030F0702030302020204" pitchFamily="66" charset="0"/>
                </a:rPr>
                <a:t>​</a:t>
              </a:r>
              <a:endParaRPr lang="en-US" sz="1000" i="0" dirty="0">
                <a:solidFill>
                  <a:srgbClr val="000000"/>
                </a:solidFill>
                <a:effectLst/>
                <a:highlight>
                  <a:srgbClr val="F5F5F5"/>
                </a:highlight>
                <a:latin typeface="Arial" panose="020B0604020202020204" pitchFamily="34" charset="0"/>
              </a:endParaRPr>
            </a:p>
            <a:p>
              <a:pPr algn="l" rtl="0" fontAlgn="base">
                <a:buFont typeface="Arial" panose="020B0604020202020204" pitchFamily="34" charset="0"/>
                <a:buChar char="•"/>
              </a:pPr>
              <a:r>
                <a:rPr lang="en-GB" sz="1000" i="0" u="none" strike="noStrike" dirty="0">
                  <a:solidFill>
                    <a:srgbClr val="000000"/>
                  </a:solidFill>
                  <a:effectLst/>
                  <a:highlight>
                    <a:srgbClr val="F5F5F5"/>
                  </a:highlight>
                  <a:latin typeface="Comic Sans MS" panose="030F0702030302020204" pitchFamily="66" charset="0"/>
                </a:rPr>
                <a:t>Follow a short, prepared route on an OS map.</a:t>
              </a:r>
              <a:r>
                <a:rPr lang="en-US" sz="1000" i="0" dirty="0">
                  <a:solidFill>
                    <a:srgbClr val="000000"/>
                  </a:solidFill>
                  <a:effectLst/>
                  <a:highlight>
                    <a:srgbClr val="F5F5F5"/>
                  </a:highlight>
                  <a:latin typeface="Comic Sans MS" panose="030F0702030302020204" pitchFamily="66" charset="0"/>
                </a:rPr>
                <a:t>​</a:t>
              </a:r>
              <a:endParaRPr lang="en-US" sz="1000" i="0" dirty="0">
                <a:solidFill>
                  <a:srgbClr val="000000"/>
                </a:solidFill>
                <a:effectLst/>
                <a:highlight>
                  <a:srgbClr val="F5F5F5"/>
                </a:highlight>
                <a:latin typeface="Arial" panose="020B0604020202020204" pitchFamily="34" charset="0"/>
              </a:endParaRPr>
            </a:p>
            <a:p>
              <a:pPr algn="l" rtl="0" fontAlgn="base">
                <a:buFont typeface="Arial" panose="020B0604020202020204" pitchFamily="34" charset="0"/>
                <a:buChar char="•"/>
              </a:pPr>
              <a:r>
                <a:rPr lang="en-GB" sz="1000" i="0" u="none" strike="noStrike" dirty="0">
                  <a:solidFill>
                    <a:srgbClr val="000000"/>
                  </a:solidFill>
                  <a:effectLst/>
                  <a:highlight>
                    <a:srgbClr val="F5F5F5"/>
                  </a:highlight>
                  <a:latin typeface="Comic Sans MS" panose="030F0702030302020204" pitchFamily="66" charset="0"/>
                </a:rPr>
                <a:t>Conduct interviews to collect qualitative data. </a:t>
              </a:r>
              <a:endParaRPr lang="en-GB" sz="1000" i="0" dirty="0">
                <a:solidFill>
                  <a:srgbClr val="000000"/>
                </a:solidFill>
                <a:effectLst/>
                <a:highlight>
                  <a:srgbClr val="F5F5F5"/>
                </a:highlight>
                <a:latin typeface="Arial" panose="020B0604020202020204" pitchFamily="34" charset="0"/>
              </a:endParaRPr>
            </a:p>
            <a:p>
              <a:endParaRPr lang="en-GB" sz="1000" dirty="0">
                <a:effectLst/>
                <a:latin typeface="Times New Roman" panose="02020603050405020304" pitchFamily="18" charset="0"/>
                <a:ea typeface="Times New Roman" panose="02020603050405020304" pitchFamily="18" charset="0"/>
              </a:endParaRPr>
            </a:p>
          </p:txBody>
        </p:sp>
        <p:sp>
          <p:nvSpPr>
            <p:cNvPr id="15" name="Rectangle 14">
              <a:extLst>
                <a:ext uri="{FF2B5EF4-FFF2-40B4-BE49-F238E27FC236}">
                  <a16:creationId xmlns:a16="http://schemas.microsoft.com/office/drawing/2014/main" id="{BC7830B0-4F2B-C019-2C63-253B39AD8B71}"/>
                </a:ext>
              </a:extLst>
            </p:cNvPr>
            <p:cNvSpPr>
              <a:spLocks noChangeArrowheads="1"/>
            </p:cNvSpPr>
            <p:nvPr/>
          </p:nvSpPr>
          <p:spPr bwMode="auto">
            <a:xfrm>
              <a:off x="1050811" y="1091815"/>
              <a:ext cx="30180" cy="17565"/>
            </a:xfrm>
            <a:prstGeom prst="rect">
              <a:avLst/>
            </a:prstGeom>
            <a:solidFill>
              <a:srgbClr val="FFFFFF"/>
            </a:solidFill>
            <a:ln w="31750">
              <a:solidFill>
                <a:srgbClr val="00B05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As Scientists we will:</a:t>
              </a:r>
            </a:p>
            <a:p>
              <a:pPr marL="171450" indent="-171450">
                <a:buFont typeface="Arial" panose="020B0604020202020204" pitchFamily="34" charset="0"/>
                <a:buChar char="•"/>
              </a:pPr>
              <a:r>
                <a:rPr lang="en-GB" sz="1000" dirty="0">
                  <a:latin typeface="Comic Sans MS" panose="030F0702030302020204" pitchFamily="66" charset="0"/>
                  <a:ea typeface="Times New Roman" panose="02020603050405020304" pitchFamily="18" charset="0"/>
                </a:rPr>
                <a:t>Broaden our knowledge of how vertebrates, invertebrates, plants and micro-organisms are grouped using shared characteristics.</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Discover how Carl Linnaeus developed classification systems.</a:t>
              </a:r>
            </a:p>
            <a:p>
              <a:pPr marL="171450" indent="-171450">
                <a:buFont typeface="Arial" panose="020B0604020202020204" pitchFamily="34" charset="0"/>
                <a:buChar char="•"/>
              </a:pPr>
              <a:r>
                <a:rPr lang="en-GB" sz="1000" dirty="0">
                  <a:latin typeface="Comic Sans MS" panose="030F0702030302020204" pitchFamily="66" charset="0"/>
                  <a:ea typeface="Times New Roman" panose="02020603050405020304" pitchFamily="18" charset="0"/>
                </a:rPr>
                <a:t>Prove that light travels in a straight line and explain observations of shadows, including investigating shadow sizes.</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Explore how our eyes allow us to see.</a:t>
              </a:r>
            </a:p>
            <a:p>
              <a:endParaRPr lang="en-GB" sz="1000" dirty="0">
                <a:effectLst/>
                <a:latin typeface="Times New Roman" panose="02020603050405020304" pitchFamily="18" charset="0"/>
                <a:ea typeface="Times New Roman" panose="02020603050405020304" pitchFamily="18" charset="0"/>
              </a:endParaRPr>
            </a:p>
          </p:txBody>
        </p:sp>
        <p:sp>
          <p:nvSpPr>
            <p:cNvPr id="16" name="Rectangle 15">
              <a:extLst>
                <a:ext uri="{FF2B5EF4-FFF2-40B4-BE49-F238E27FC236}">
                  <a16:creationId xmlns:a16="http://schemas.microsoft.com/office/drawing/2014/main" id="{D15D115E-7ECE-F1B7-B6FF-4A76D2E5CE77}"/>
                </a:ext>
              </a:extLst>
            </p:cNvPr>
            <p:cNvSpPr>
              <a:spLocks noChangeArrowheads="1"/>
            </p:cNvSpPr>
            <p:nvPr/>
          </p:nvSpPr>
          <p:spPr bwMode="auto">
            <a:xfrm>
              <a:off x="1050953" y="1110327"/>
              <a:ext cx="30179" cy="16366"/>
            </a:xfrm>
            <a:prstGeom prst="rect">
              <a:avLst/>
            </a:prstGeom>
            <a:solidFill>
              <a:srgbClr val="FFFFFF"/>
            </a:solidFill>
            <a:ln w="31750">
              <a:solidFill>
                <a:srgbClr val="7030A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a:effectLst/>
                  <a:latin typeface="Comic Sans MS" panose="030F0702030302020204" pitchFamily="66" charset="0"/>
                  <a:ea typeface="Times New Roman" panose="02020603050405020304" pitchFamily="18" charset="0"/>
                </a:rPr>
                <a:t>In PSHE we will focus on ‘Being Me in my World’, learning to:</a:t>
              </a:r>
              <a:endParaRPr lang="en-GB" sz="1000">
                <a:effectLst/>
                <a:latin typeface="Times New Roman" panose="02020603050405020304" pitchFamily="18" charset="0"/>
                <a:ea typeface="Times New Roman" panose="02020603050405020304" pitchFamily="18" charset="0"/>
              </a:endParaRPr>
            </a:p>
            <a:p>
              <a:pPr marL="457200" indent="-228600"/>
              <a:r>
                <a:rPr lang="en-GB" sz="1000">
                  <a:effectLst/>
                  <a:latin typeface="Comic Sans MS" panose="030F0702030302020204" pitchFamily="66" charset="0"/>
                  <a:ea typeface="Times New Roman" panose="02020603050405020304" pitchFamily="18" charset="0"/>
                </a:rPr>
                <a:t>Explain how my choices can have an impact on people in my immediate community and globally. </a:t>
              </a:r>
              <a:endParaRPr lang="en-GB" sz="1000">
                <a:effectLst/>
                <a:latin typeface="Times New Roman" panose="02020603050405020304" pitchFamily="18" charset="0"/>
                <a:ea typeface="Times New Roman" panose="02020603050405020304" pitchFamily="18" charset="0"/>
              </a:endParaRPr>
            </a:p>
            <a:p>
              <a:pPr marL="457200" indent="-228600"/>
              <a:r>
                <a:rPr lang="en-GB" sz="1000">
                  <a:effectLst/>
                  <a:latin typeface="Comic Sans MS" panose="030F0702030302020204" pitchFamily="66" charset="0"/>
                  <a:ea typeface="Times New Roman" panose="02020603050405020304" pitchFamily="18" charset="0"/>
                </a:rPr>
                <a:t>Empathise with others in my community and globally and explain how this can influence the choices I make.</a:t>
              </a:r>
              <a:endParaRPr lang="en-GB" sz="1000">
                <a:effectLst/>
                <a:latin typeface="Times New Roman" panose="02020603050405020304" pitchFamily="18" charset="0"/>
                <a:ea typeface="Times New Roman" panose="02020603050405020304" pitchFamily="18" charset="0"/>
              </a:endParaRPr>
            </a:p>
          </p:txBody>
        </p:sp>
        <p:sp>
          <p:nvSpPr>
            <p:cNvPr id="17" name="Rectangle 16">
              <a:extLst>
                <a:ext uri="{FF2B5EF4-FFF2-40B4-BE49-F238E27FC236}">
                  <a16:creationId xmlns:a16="http://schemas.microsoft.com/office/drawing/2014/main" id="{0852A451-63A0-E374-7C83-8E58D155B804}"/>
                </a:ext>
              </a:extLst>
            </p:cNvPr>
            <p:cNvSpPr>
              <a:spLocks noChangeArrowheads="1"/>
            </p:cNvSpPr>
            <p:nvPr/>
          </p:nvSpPr>
          <p:spPr bwMode="auto">
            <a:xfrm>
              <a:off x="1120618" y="1104420"/>
              <a:ext cx="31742" cy="8036"/>
            </a:xfrm>
            <a:prstGeom prst="rect">
              <a:avLst/>
            </a:prstGeom>
            <a:solidFill>
              <a:srgbClr val="FFFFFF"/>
            </a:solidFill>
            <a:ln w="31750">
              <a:solidFill>
                <a:srgbClr val="FF000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dirty="0">
                  <a:effectLst/>
                  <a:latin typeface="Comic Sans MS" panose="030F0702030302020204" pitchFamily="66" charset="0"/>
                  <a:ea typeface="Times New Roman" panose="02020603050405020304" pitchFamily="18" charset="0"/>
                </a:rPr>
                <a:t>As </a:t>
              </a:r>
              <a:r>
                <a:rPr lang="en-GB" sz="1000" b="1" dirty="0">
                  <a:effectLst/>
                  <a:latin typeface="Comic Sans MS" panose="030F0702030302020204" pitchFamily="66" charset="0"/>
                  <a:ea typeface="Times New Roman" panose="02020603050405020304" pitchFamily="18" charset="0"/>
                </a:rPr>
                <a:t>Artists</a:t>
              </a:r>
              <a:r>
                <a:rPr lang="en-GB" sz="1000" dirty="0">
                  <a:effectLst/>
                  <a:latin typeface="Comic Sans MS" panose="030F0702030302020204" pitchFamily="66" charset="0"/>
                  <a:ea typeface="Times New Roman" panose="02020603050405020304" pitchFamily="18" charset="0"/>
                </a:rPr>
                <a:t> we will</a:t>
              </a:r>
              <a:r>
                <a:rPr lang="en-GB" sz="1000" dirty="0">
                  <a:latin typeface="Comic Sans MS" panose="030F0702030302020204" pitchFamily="66" charset="0"/>
                  <a:ea typeface="Times New Roman" panose="02020603050405020304" pitchFamily="18" charset="0"/>
                </a:rPr>
                <a:t> f</a:t>
              </a:r>
              <a:r>
                <a:rPr lang="en-GB" sz="1000" dirty="0">
                  <a:effectLst/>
                  <a:latin typeface="Comic Sans MS" panose="030F0702030302020204" pitchFamily="66" charset="0"/>
                  <a:ea typeface="Times New Roman" panose="02020603050405020304" pitchFamily="18" charset="0"/>
                </a:rPr>
                <a:t>ocus on developing skills using different art styles, exploring effects with tools, understanding and applying chiaroscuro and creating symbolic and expressive drawings.</a:t>
              </a:r>
            </a:p>
          </p:txBody>
        </p:sp>
        <p:sp>
          <p:nvSpPr>
            <p:cNvPr id="18" name="Rectangle 17">
              <a:extLst>
                <a:ext uri="{FF2B5EF4-FFF2-40B4-BE49-F238E27FC236}">
                  <a16:creationId xmlns:a16="http://schemas.microsoft.com/office/drawing/2014/main" id="{67A3A182-E8AC-73EA-E29F-A94473198F5C}"/>
                </a:ext>
              </a:extLst>
            </p:cNvPr>
            <p:cNvSpPr>
              <a:spLocks noChangeArrowheads="1"/>
            </p:cNvSpPr>
            <p:nvPr/>
          </p:nvSpPr>
          <p:spPr bwMode="auto">
            <a:xfrm>
              <a:off x="1120187" y="1113689"/>
              <a:ext cx="31534" cy="13004"/>
            </a:xfrm>
            <a:prstGeom prst="rect">
              <a:avLst/>
            </a:prstGeom>
            <a:solidFill>
              <a:srgbClr val="FFFFFF"/>
            </a:solidFill>
            <a:ln w="31750">
              <a:solidFill>
                <a:srgbClr val="FFFF0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In Computing we will:</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Develop our understanding of computer systems and how information is transferred between systems and devices.</a:t>
              </a:r>
            </a:p>
            <a:p>
              <a:pPr marL="171450" indent="-171450">
                <a:buFont typeface="Arial" panose="020B0604020202020204" pitchFamily="34" charset="0"/>
                <a:buChar char="•"/>
              </a:pPr>
              <a:r>
                <a:rPr lang="en-GB" sz="1000" dirty="0">
                  <a:latin typeface="Comic Sans MS" panose="030F0702030302020204" pitchFamily="66" charset="0"/>
                  <a:ea typeface="Times New Roman" panose="02020603050405020304" pitchFamily="18" charset="0"/>
                </a:rPr>
                <a:t>Learn how to create media and develop our skills of capturing, editing and manipulating videos.</a:t>
              </a:r>
              <a:endParaRPr lang="en-GB" sz="1000" dirty="0">
                <a:effectLst/>
                <a:latin typeface="Comic Sans MS" panose="030F0702030302020204" pitchFamily="66" charset="0"/>
                <a:ea typeface="Times New Roman" panose="02020603050405020304" pitchFamily="18" charset="0"/>
              </a:endParaRPr>
            </a:p>
            <a:p>
              <a:endParaRPr lang="en-GB" sz="1000" dirty="0">
                <a:effectLst/>
                <a:latin typeface="Times New Roman" panose="02020603050405020304" pitchFamily="18" charset="0"/>
                <a:ea typeface="Times New Roman" panose="02020603050405020304" pitchFamily="18" charset="0"/>
              </a:endParaRPr>
            </a:p>
          </p:txBody>
        </p:sp>
        <p:sp>
          <p:nvSpPr>
            <p:cNvPr id="19" name="Rectangle 18">
              <a:extLst>
                <a:ext uri="{FF2B5EF4-FFF2-40B4-BE49-F238E27FC236}">
                  <a16:creationId xmlns:a16="http://schemas.microsoft.com/office/drawing/2014/main" id="{92BBE0A8-C7E8-C641-01A4-5987C49123D4}"/>
                </a:ext>
              </a:extLst>
            </p:cNvPr>
            <p:cNvSpPr>
              <a:spLocks noChangeArrowheads="1"/>
            </p:cNvSpPr>
            <p:nvPr/>
          </p:nvSpPr>
          <p:spPr bwMode="auto">
            <a:xfrm>
              <a:off x="1083135" y="1089318"/>
              <a:ext cx="35338" cy="13999"/>
            </a:xfrm>
            <a:prstGeom prst="rect">
              <a:avLst/>
            </a:prstGeom>
            <a:solidFill>
              <a:srgbClr val="FFFFFF"/>
            </a:solidFill>
            <a:ln w="31750">
              <a:solidFill>
                <a:schemeClr val="accent2">
                  <a:lumMod val="50000"/>
                </a:schemeClr>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As Historians we will:</a:t>
              </a:r>
            </a:p>
            <a:p>
              <a:r>
                <a:rPr lang="en-GB" sz="1000" dirty="0">
                  <a:effectLst/>
                  <a:latin typeface="Comic Sans MS" panose="030F0702030302020204" pitchFamily="66" charset="0"/>
                  <a:ea typeface="Times New Roman" panose="02020603050405020304" pitchFamily="18" charset="0"/>
                </a:rPr>
                <a:t>This term, we will study the impact of World War 2 on Britain. We will focus on the events that lead to World War 2, the Battle of Britain and evacuation and how this impacted the lives of children. We will also use sources to make inferences about the Blitz and discuss and evaluate the reliability of these.</a:t>
              </a:r>
            </a:p>
          </p:txBody>
        </p:sp>
        <p:sp>
          <p:nvSpPr>
            <p:cNvPr id="20" name="Rectangle 19">
              <a:extLst>
                <a:ext uri="{FF2B5EF4-FFF2-40B4-BE49-F238E27FC236}">
                  <a16:creationId xmlns:a16="http://schemas.microsoft.com/office/drawing/2014/main" id="{25469A14-2D6B-16CF-331C-AF76E6515984}"/>
                </a:ext>
              </a:extLst>
            </p:cNvPr>
            <p:cNvSpPr>
              <a:spLocks noChangeArrowheads="1"/>
            </p:cNvSpPr>
            <p:nvPr/>
          </p:nvSpPr>
          <p:spPr bwMode="auto">
            <a:xfrm>
              <a:off x="1083136" y="1121197"/>
              <a:ext cx="35238" cy="5496"/>
            </a:xfrm>
            <a:prstGeom prst="rect">
              <a:avLst/>
            </a:prstGeom>
            <a:solidFill>
              <a:srgbClr val="FFFFFF"/>
            </a:solidFill>
            <a:ln w="31750">
              <a:solidFill>
                <a:srgbClr val="FFC00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In PE, we will learn skills in Dance (indoor) and skills to apply to the game of Hockey (outdoor).</a:t>
              </a:r>
              <a:endParaRPr lang="en-GB" sz="1000" dirty="0">
                <a:effectLst/>
                <a:latin typeface="Times New Roman" panose="02020603050405020304" pitchFamily="18" charset="0"/>
                <a:ea typeface="Times New Roman" panose="02020603050405020304" pitchFamily="18" charset="0"/>
              </a:endParaRPr>
            </a:p>
            <a:p>
              <a:r>
                <a:rPr lang="en-GB" sz="1100" dirty="0">
                  <a:effectLst/>
                  <a:latin typeface="Comic Sans MS" panose="030F0702030302020204" pitchFamily="66"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p:txBody>
        </p:sp>
        <p:sp>
          <p:nvSpPr>
            <p:cNvPr id="21" name="Rectangle 20">
              <a:extLst>
                <a:ext uri="{FF2B5EF4-FFF2-40B4-BE49-F238E27FC236}">
                  <a16:creationId xmlns:a16="http://schemas.microsoft.com/office/drawing/2014/main" id="{249AEB4B-2B15-0411-1AD5-33F51E50BBC2}"/>
                </a:ext>
              </a:extLst>
            </p:cNvPr>
            <p:cNvSpPr>
              <a:spLocks noChangeArrowheads="1"/>
            </p:cNvSpPr>
            <p:nvPr/>
          </p:nvSpPr>
          <p:spPr bwMode="auto">
            <a:xfrm>
              <a:off x="1087033" y="1066008"/>
              <a:ext cx="29034" cy="3682"/>
            </a:xfrm>
            <a:prstGeom prst="rect">
              <a:avLst/>
            </a:prstGeom>
            <a:noFill/>
            <a:ln w="31750">
              <a:solidFill>
                <a:schemeClr val="bg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pPr algn="ctr"/>
              <a:r>
                <a:rPr lang="en-GB" sz="1200" b="1" u="sng" dirty="0">
                  <a:effectLst/>
                  <a:latin typeface="Comic Sans MS" panose="030F0702030302020204" pitchFamily="66" charset="0"/>
                  <a:ea typeface="Times New Roman" panose="02020603050405020304" pitchFamily="18" charset="0"/>
                </a:rPr>
                <a:t>Year 6 – Autumn </a:t>
              </a:r>
              <a:r>
                <a:rPr lang="en-GB" sz="1200" b="1" u="sng" dirty="0">
                  <a:latin typeface="Comic Sans MS" panose="030F0702030302020204" pitchFamily="66" charset="0"/>
                  <a:ea typeface="Times New Roman" panose="02020603050405020304" pitchFamily="18" charset="0"/>
                </a:rPr>
                <a:t>Term 2024</a:t>
              </a:r>
              <a:endParaRPr lang="en-GB" sz="1000" b="1" dirty="0">
                <a:effectLst/>
                <a:latin typeface="Times New Roman" panose="02020603050405020304" pitchFamily="18" charset="0"/>
                <a:ea typeface="Times New Roman" panose="02020603050405020304" pitchFamily="18" charset="0"/>
              </a:endParaRPr>
            </a:p>
          </p:txBody>
        </p:sp>
      </p:grpSp>
      <p:sp>
        <p:nvSpPr>
          <p:cNvPr id="23" name="Rectangle 22">
            <a:extLst>
              <a:ext uri="{FF2B5EF4-FFF2-40B4-BE49-F238E27FC236}">
                <a16:creationId xmlns:a16="http://schemas.microsoft.com/office/drawing/2014/main" id="{7D983424-433C-9CD3-D511-F952D78FB17E}"/>
              </a:ext>
            </a:extLst>
          </p:cNvPr>
          <p:cNvSpPr>
            <a:spLocks noChangeArrowheads="1"/>
          </p:cNvSpPr>
          <p:nvPr/>
        </p:nvSpPr>
        <p:spPr bwMode="auto">
          <a:xfrm>
            <a:off x="3127358" y="5865009"/>
            <a:ext cx="3392284" cy="793096"/>
          </a:xfrm>
          <a:prstGeom prst="rect">
            <a:avLst/>
          </a:prstGeom>
          <a:solidFill>
            <a:srgbClr val="FFFFFF"/>
          </a:solidFill>
          <a:ln w="31750">
            <a:solidFill>
              <a:srgbClr val="FF000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In Design Technology we will:</a:t>
            </a:r>
          </a:p>
          <a:p>
            <a:pPr marL="171450" indent="-171450">
              <a:buFont typeface="Arial" panose="020B0604020202020204" pitchFamily="34" charset="0"/>
              <a:buChar char="•"/>
            </a:pPr>
            <a:r>
              <a:rPr lang="en-GB" sz="1000" dirty="0">
                <a:latin typeface="Comic Sans MS" panose="030F0702030302020204" pitchFamily="66" charset="0"/>
                <a:ea typeface="Times New Roman" panose="02020603050405020304" pitchFamily="18" charset="0"/>
              </a:rPr>
              <a:t>Design, make and evaluate an electronic nightlight.</a:t>
            </a:r>
          </a:p>
          <a:p>
            <a:pPr marL="171450" indent="-171450">
              <a:buFont typeface="Arial" panose="020B0604020202020204" pitchFamily="34" charset="0"/>
              <a:buChar char="•"/>
            </a:pPr>
            <a:r>
              <a:rPr lang="en-GB" sz="1000" dirty="0">
                <a:effectLst/>
                <a:latin typeface="Comic Sans MS" panose="030F0702030302020204" pitchFamily="66" charset="0"/>
                <a:ea typeface="Times New Roman" panose="02020603050405020304" pitchFamily="18" charset="0"/>
              </a:rPr>
              <a:t>Learn how to use the Crumble kits and Scratch programming to control when lights and sounds are on and off.</a:t>
            </a:r>
            <a:endParaRPr lang="en-GB" sz="1000" dirty="0">
              <a:effectLst/>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DC4054E2-BAF9-7477-4638-C905B972FB80}"/>
              </a:ext>
            </a:extLst>
          </p:cNvPr>
          <p:cNvSpPr>
            <a:spLocks noChangeArrowheads="1"/>
          </p:cNvSpPr>
          <p:nvPr/>
        </p:nvSpPr>
        <p:spPr bwMode="auto">
          <a:xfrm>
            <a:off x="3142942" y="569318"/>
            <a:ext cx="3392284" cy="1598393"/>
          </a:xfrm>
          <a:prstGeom prst="rect">
            <a:avLst/>
          </a:prstGeom>
          <a:solidFill>
            <a:srgbClr val="FFFFFF"/>
          </a:solidFill>
          <a:ln w="31750">
            <a:solidFill>
              <a:schemeClr val="accent1"/>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p>
            <a:r>
              <a:rPr lang="en-GB" sz="1000" b="1" dirty="0">
                <a:effectLst/>
                <a:latin typeface="Comic Sans MS" panose="030F0702030302020204" pitchFamily="66" charset="0"/>
                <a:ea typeface="Times New Roman" panose="02020603050405020304" pitchFamily="18" charset="0"/>
              </a:rPr>
              <a:t>Important dates:</a:t>
            </a:r>
          </a:p>
          <a:p>
            <a:pPr algn="l" rtl="0" fontAlgn="base">
              <a:buFont typeface="Arial" panose="020B0604020202020204" pitchFamily="34" charset="0"/>
              <a:buChar char="•"/>
            </a:pPr>
            <a:r>
              <a:rPr lang="en-GB" sz="1000" b="1" i="0" u="none" strike="noStrike" dirty="0">
                <a:solidFill>
                  <a:srgbClr val="000000"/>
                </a:solidFill>
                <a:effectLst/>
                <a:highlight>
                  <a:srgbClr val="F5F5F5"/>
                </a:highlight>
                <a:latin typeface="Comic Sans MS" panose="030F0702030302020204" pitchFamily="66" charset="0"/>
              </a:rPr>
              <a:t>Tuesday 17</a:t>
            </a:r>
            <a:r>
              <a:rPr lang="en-GB" sz="1000" b="1" i="0" u="none" strike="noStrike" baseline="30000" dirty="0">
                <a:solidFill>
                  <a:srgbClr val="000000"/>
                </a:solidFill>
                <a:effectLst/>
                <a:highlight>
                  <a:srgbClr val="F5F5F5"/>
                </a:highlight>
                <a:latin typeface="Comic Sans MS" panose="030F0702030302020204" pitchFamily="66" charset="0"/>
              </a:rPr>
              <a:t>th</a:t>
            </a:r>
            <a:r>
              <a:rPr lang="en-GB" sz="1000" b="1" i="0" u="none" strike="noStrike" dirty="0">
                <a:solidFill>
                  <a:srgbClr val="000000"/>
                </a:solidFill>
                <a:effectLst/>
                <a:highlight>
                  <a:srgbClr val="F5F5F5"/>
                </a:highlight>
                <a:latin typeface="Comic Sans MS" panose="030F0702030302020204" pitchFamily="66" charset="0"/>
              </a:rPr>
              <a:t> September – meeting for Y6 parents at 4:30pm</a:t>
            </a:r>
          </a:p>
          <a:p>
            <a:pPr algn="l" rtl="0" fontAlgn="base">
              <a:buFont typeface="Arial" panose="020B0604020202020204" pitchFamily="34" charset="0"/>
              <a:buChar char="•"/>
            </a:pPr>
            <a:r>
              <a:rPr lang="en-GB" sz="1000" b="1" dirty="0">
                <a:solidFill>
                  <a:srgbClr val="000000"/>
                </a:solidFill>
                <a:highlight>
                  <a:srgbClr val="F5F5F5"/>
                </a:highlight>
                <a:latin typeface="Comic Sans MS" panose="030F0702030302020204" pitchFamily="66" charset="0"/>
              </a:rPr>
              <a:t>Friday 20</a:t>
            </a:r>
            <a:r>
              <a:rPr lang="en-GB" sz="1000" b="1" baseline="30000" dirty="0">
                <a:solidFill>
                  <a:srgbClr val="000000"/>
                </a:solidFill>
                <a:highlight>
                  <a:srgbClr val="F5F5F5"/>
                </a:highlight>
                <a:latin typeface="Comic Sans MS" panose="030F0702030302020204" pitchFamily="66" charset="0"/>
              </a:rPr>
              <a:t>th</a:t>
            </a:r>
            <a:r>
              <a:rPr lang="en-GB" sz="1000" b="1" dirty="0">
                <a:solidFill>
                  <a:srgbClr val="000000"/>
                </a:solidFill>
                <a:highlight>
                  <a:srgbClr val="F5F5F5"/>
                </a:highlight>
                <a:latin typeface="Comic Sans MS" panose="030F0702030302020204" pitchFamily="66" charset="0"/>
              </a:rPr>
              <a:t> September – Y5/6 stay and make air raid shelters </a:t>
            </a:r>
            <a:endParaRPr lang="en-GB" sz="1000" b="1" i="0" u="none" strike="noStrike" dirty="0">
              <a:solidFill>
                <a:srgbClr val="000000"/>
              </a:solidFill>
              <a:effectLst/>
              <a:highlight>
                <a:srgbClr val="F5F5F5"/>
              </a:highlight>
              <a:latin typeface="Comic Sans MS" panose="030F0702030302020204" pitchFamily="66" charset="0"/>
            </a:endParaRPr>
          </a:p>
          <a:p>
            <a:pPr algn="l" rtl="0" fontAlgn="base">
              <a:buFont typeface="Arial" panose="020B0604020202020204" pitchFamily="34" charset="0"/>
              <a:buChar char="•"/>
            </a:pPr>
            <a:r>
              <a:rPr lang="en-GB" sz="1000" b="1" i="0" u="none" strike="noStrike" dirty="0">
                <a:solidFill>
                  <a:srgbClr val="000000"/>
                </a:solidFill>
                <a:effectLst/>
                <a:highlight>
                  <a:srgbClr val="F5F5F5"/>
                </a:highlight>
                <a:latin typeface="Comic Sans MS" panose="030F0702030302020204" pitchFamily="66" charset="0"/>
              </a:rPr>
              <a:t>Thursday 26</a:t>
            </a:r>
            <a:r>
              <a:rPr lang="en-GB" sz="650" b="1" i="0" u="none" strike="noStrike" dirty="0">
                <a:solidFill>
                  <a:srgbClr val="000000"/>
                </a:solidFill>
                <a:effectLst/>
                <a:highlight>
                  <a:srgbClr val="F5F5F5"/>
                </a:highlight>
                <a:latin typeface="Comic Sans MS" panose="030F0702030302020204" pitchFamily="66" charset="0"/>
              </a:rPr>
              <a:t>th</a:t>
            </a:r>
            <a:r>
              <a:rPr lang="en-GB" sz="1000" b="1" i="0" u="none" strike="noStrike" dirty="0">
                <a:solidFill>
                  <a:srgbClr val="000000"/>
                </a:solidFill>
                <a:effectLst/>
                <a:highlight>
                  <a:srgbClr val="F5F5F5"/>
                </a:highlight>
                <a:latin typeface="Comic Sans MS" panose="030F0702030302020204" pitchFamily="66" charset="0"/>
              </a:rPr>
              <a:t> September – Eden Camp</a:t>
            </a:r>
            <a:r>
              <a:rPr lang="en-US" sz="1000" b="0" i="0" dirty="0">
                <a:solidFill>
                  <a:srgbClr val="000000"/>
                </a:solidFill>
                <a:effectLst/>
                <a:highlight>
                  <a:srgbClr val="F5F5F5"/>
                </a:highlight>
                <a:latin typeface="Comic Sans MS" panose="030F0702030302020204" pitchFamily="66" charset="0"/>
              </a:rPr>
              <a:t>​</a:t>
            </a:r>
            <a:endParaRPr lang="en-US" sz="1000" b="0" i="0" dirty="0">
              <a:solidFill>
                <a:srgbClr val="000000"/>
              </a:solidFill>
              <a:effectLst/>
              <a:highlight>
                <a:srgbClr val="F5F5F5"/>
              </a:highlight>
              <a:latin typeface="Arial" panose="020B0604020202020204" pitchFamily="34" charset="0"/>
            </a:endParaRPr>
          </a:p>
          <a:p>
            <a:pPr algn="l" rtl="0" fontAlgn="base">
              <a:buFont typeface="Arial" panose="020B0604020202020204" pitchFamily="34" charset="0"/>
              <a:buChar char="•"/>
            </a:pPr>
            <a:r>
              <a:rPr lang="en-GB" sz="1000" b="1" i="0" u="none" strike="noStrike" dirty="0">
                <a:solidFill>
                  <a:srgbClr val="000000"/>
                </a:solidFill>
                <a:effectLst/>
                <a:highlight>
                  <a:srgbClr val="F5F5F5"/>
                </a:highlight>
                <a:latin typeface="Comic Sans MS" panose="030F0702030302020204" pitchFamily="66" charset="0"/>
              </a:rPr>
              <a:t>Tuesday 26</a:t>
            </a:r>
            <a:r>
              <a:rPr lang="en-GB" sz="650" b="1" i="0" u="none" strike="noStrike" dirty="0">
                <a:solidFill>
                  <a:srgbClr val="000000"/>
                </a:solidFill>
                <a:effectLst/>
                <a:highlight>
                  <a:srgbClr val="F5F5F5"/>
                </a:highlight>
                <a:latin typeface="Comic Sans MS" panose="030F0702030302020204" pitchFamily="66" charset="0"/>
              </a:rPr>
              <a:t>th</a:t>
            </a:r>
            <a:r>
              <a:rPr lang="en-GB" sz="1000" b="1" i="0" u="none" strike="noStrike" dirty="0">
                <a:solidFill>
                  <a:srgbClr val="000000"/>
                </a:solidFill>
                <a:effectLst/>
                <a:highlight>
                  <a:srgbClr val="F5F5F5"/>
                </a:highlight>
                <a:latin typeface="Comic Sans MS" panose="030F0702030302020204" pitchFamily="66" charset="0"/>
              </a:rPr>
              <a:t> November – Singing Concert with Hull Choral Project at Hull Minster</a:t>
            </a:r>
            <a:endParaRPr lang="en-GB" sz="1000" b="0" i="0" dirty="0">
              <a:solidFill>
                <a:srgbClr val="000000"/>
              </a:solidFill>
              <a:effectLst/>
              <a:highlight>
                <a:srgbClr val="F5F5F5"/>
              </a:highlight>
              <a:latin typeface="Arial" panose="020B0604020202020204" pitchFamily="34" charset="0"/>
            </a:endParaRPr>
          </a:p>
          <a:p>
            <a:pPr marL="171450" indent="-171450">
              <a:buFont typeface="Arial" panose="020B0604020202020204" pitchFamily="34" charset="0"/>
              <a:buChar char="•"/>
            </a:pPr>
            <a:endParaRPr lang="en-GB" sz="10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95117BB4-55F3-0617-95D5-C93C7DAFC36C}"/>
              </a:ext>
            </a:extLst>
          </p:cNvPr>
          <p:cNvSpPr txBox="1"/>
          <p:nvPr/>
        </p:nvSpPr>
        <p:spPr>
          <a:xfrm>
            <a:off x="6678277" y="5919592"/>
            <a:ext cx="3007091" cy="738664"/>
          </a:xfrm>
          <a:prstGeom prst="rect">
            <a:avLst/>
          </a:prstGeom>
          <a:noFill/>
          <a:ln w="28575">
            <a:solidFill>
              <a:schemeClr val="tx2">
                <a:lumMod val="50000"/>
                <a:lumOff val="50000"/>
              </a:schemeClr>
            </a:solidFill>
          </a:ln>
        </p:spPr>
        <p:txBody>
          <a:bodyPr wrap="square">
            <a:spAutoFit/>
          </a:bodyPr>
          <a:lstStyle/>
          <a:p>
            <a:r>
              <a:rPr lang="en-GB" sz="1050" i="0" u="none" strike="noStrike" dirty="0">
                <a:solidFill>
                  <a:srgbClr val="000000"/>
                </a:solidFill>
                <a:effectLst/>
                <a:highlight>
                  <a:srgbClr val="F5F5F5"/>
                </a:highlight>
                <a:latin typeface="Comic Sans MS" panose="030F0702030302020204" pitchFamily="66" charset="0"/>
              </a:rPr>
              <a:t>In World Views, we will discuss justice, freedom and fairness. For our Christmas unit, we will debate: Is Christmas just for Christians? </a:t>
            </a:r>
            <a:endParaRPr lang="en-GB" sz="1050" dirty="0"/>
          </a:p>
        </p:txBody>
      </p:sp>
      <p:sp>
        <p:nvSpPr>
          <p:cNvPr id="5" name="Rectangle 4">
            <a:extLst>
              <a:ext uri="{FF2B5EF4-FFF2-40B4-BE49-F238E27FC236}">
                <a16:creationId xmlns:a16="http://schemas.microsoft.com/office/drawing/2014/main" id="{40183645-F0D3-4CF4-AD14-6D23E99A3BEB}"/>
              </a:ext>
            </a:extLst>
          </p:cNvPr>
          <p:cNvSpPr>
            <a:spLocks noChangeArrowheads="1"/>
          </p:cNvSpPr>
          <p:nvPr/>
        </p:nvSpPr>
        <p:spPr bwMode="auto">
          <a:xfrm>
            <a:off x="120030" y="5865009"/>
            <a:ext cx="2848693" cy="718242"/>
          </a:xfrm>
          <a:prstGeom prst="rect">
            <a:avLst/>
          </a:prstGeom>
          <a:solidFill>
            <a:srgbClr val="FFFFFF"/>
          </a:solidFill>
          <a:ln w="31750">
            <a:solidFill>
              <a:srgbClr val="FFC000"/>
            </a:solidFill>
            <a:miter lim="800000"/>
            <a:headEnd/>
            <a:tailEnd/>
          </a:ln>
          <a:effectLst/>
          <a:extLst>
            <a:ext uri="{AF507438-7753-43E0-B8FC-AC1667EBCBE1}">
              <a14:hiddenEffects xmlns:a14="http://schemas.microsoft.com/office/drawing/2010/main">
                <a:effectLst>
                  <a:outerShdw blurRad="63500" dist="38099" dir="2700000" algn="ctr" rotWithShape="0">
                    <a:srgbClr val="868686">
                      <a:alpha val="74998"/>
                    </a:srgbClr>
                  </a:outerShdw>
                </a:effectLst>
              </a14:hiddenEffects>
            </a:ext>
          </a:extLst>
        </p:spPr>
        <p:txBody>
          <a:bodyPr rot="0" vert="horz" wrap="square" lIns="36576" tIns="36576" rIns="36576" bIns="36576"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000" dirty="0">
                <a:effectLst/>
                <a:latin typeface="Comic Sans MS" panose="030F0702030302020204" pitchFamily="66" charset="0"/>
                <a:ea typeface="Times New Roman" panose="02020603050405020304" pitchFamily="18" charset="0"/>
              </a:rPr>
              <a:t>In </a:t>
            </a:r>
            <a:r>
              <a:rPr lang="en-GB" sz="1000" b="1" dirty="0">
                <a:effectLst/>
                <a:latin typeface="Comic Sans MS" panose="030F0702030302020204" pitchFamily="66" charset="0"/>
                <a:ea typeface="Times New Roman" panose="02020603050405020304" pitchFamily="18" charset="0"/>
              </a:rPr>
              <a:t>Music</a:t>
            </a:r>
            <a:r>
              <a:rPr lang="en-GB" sz="1000" dirty="0">
                <a:effectLst/>
                <a:latin typeface="Comic Sans MS" panose="030F0702030302020204" pitchFamily="66" charset="0"/>
                <a:ea typeface="Times New Roman" panose="02020603050405020304" pitchFamily="18" charset="0"/>
              </a:rPr>
              <a:t>, we will look at film soundtracks and create our own using instruments. We will also take part in the Hull Choral Project which will develop our singing skills. </a:t>
            </a:r>
            <a:endParaRPr lang="en-GB" sz="1000" dirty="0">
              <a:effectLst/>
              <a:latin typeface="Times New Roman" panose="02020603050405020304" pitchFamily="18" charset="0"/>
              <a:ea typeface="Times New Roman" panose="02020603050405020304" pitchFamily="18" charset="0"/>
            </a:endParaRPr>
          </a:p>
          <a:p>
            <a:r>
              <a:rPr lang="en-GB" sz="1000" dirty="0">
                <a:effectLst/>
                <a:latin typeface="Comic Sans MS" panose="030F0702030302020204" pitchFamily="66"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04687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7ECCB5EAFFF8468037445951374249" ma:contentTypeVersion="15" ma:contentTypeDescription="Create a new document." ma:contentTypeScope="" ma:versionID="d3326dd1db963bbe21cf4e04911762b1">
  <xsd:schema xmlns:xsd="http://www.w3.org/2001/XMLSchema" xmlns:xs="http://www.w3.org/2001/XMLSchema" xmlns:p="http://schemas.microsoft.com/office/2006/metadata/properties" xmlns:ns2="862189a0-b903-4f34-b837-99c1beac405b" xmlns:ns3="70031323-04d6-4077-a897-117c82ee9346" targetNamespace="http://schemas.microsoft.com/office/2006/metadata/properties" ma:root="true" ma:fieldsID="636ff97e209dbf562cd7a072082dd749" ns2:_="" ns3:_="">
    <xsd:import namespace="862189a0-b903-4f34-b837-99c1beac405b"/>
    <xsd:import namespace="70031323-04d6-4077-a897-117c82ee934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2189a0-b903-4f34-b837-99c1beac40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bec38d4-1b3d-41a4-be23-91a579364c25"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031323-04d6-4077-a897-117c82ee934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ccd1ccd-7fae-4bf1-84bb-ec3469523648}" ma:internalName="TaxCatchAll" ma:showField="CatchAllData" ma:web="70031323-04d6-4077-a897-117c82ee9346">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62189a0-b903-4f34-b837-99c1beac405b">
      <Terms xmlns="http://schemas.microsoft.com/office/infopath/2007/PartnerControls"/>
    </lcf76f155ced4ddcb4097134ff3c332f>
    <TaxCatchAll xmlns="70031323-04d6-4077-a897-117c82ee9346" xsi:nil="true"/>
  </documentManagement>
</p:properties>
</file>

<file path=customXml/itemProps1.xml><?xml version="1.0" encoding="utf-8"?>
<ds:datastoreItem xmlns:ds="http://schemas.openxmlformats.org/officeDocument/2006/customXml" ds:itemID="{FDA1E0C5-A0D9-4ABB-A054-A4398AE21B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2189a0-b903-4f34-b837-99c1beac405b"/>
    <ds:schemaRef ds:uri="70031323-04d6-4077-a897-117c82ee93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2CFE77-CEE9-4955-BCCE-80C88253E53D}">
  <ds:schemaRefs>
    <ds:schemaRef ds:uri="http://schemas.microsoft.com/sharepoint/v3/contenttype/forms"/>
  </ds:schemaRefs>
</ds:datastoreItem>
</file>

<file path=customXml/itemProps3.xml><?xml version="1.0" encoding="utf-8"?>
<ds:datastoreItem xmlns:ds="http://schemas.openxmlformats.org/officeDocument/2006/customXml" ds:itemID="{AEC4FB6A-D2B1-4566-8FBA-3705DC407885}">
  <ds:schemaRefs>
    <ds:schemaRef ds:uri="http://purl.org/dc/elements/1.1/"/>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 ds:uri="862189a0-b903-4f34-b837-99c1beac405b"/>
    <ds:schemaRef ds:uri="http://purl.org/dc/dcmitype/"/>
    <ds:schemaRef ds:uri="http://schemas.microsoft.com/office/2006/documentManagement/types"/>
    <ds:schemaRef ds:uri="70031323-04d6-4077-a897-117c82ee9346"/>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51</TotalTime>
  <Words>639</Words>
  <Application>Microsoft Office PowerPoint</Application>
  <PresentationFormat>A4 Paper (210x297 mm)</PresentationFormat>
  <Paragraphs>60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Aptos Display</vt:lpstr>
      <vt:lpstr>Arial</vt:lpstr>
      <vt:lpstr>Comic Sans MS</vt:lpstr>
      <vt:lpstr>Symbol</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Charlotte Collins</dc:creator>
  <cp:lastModifiedBy>Jonathan Rogers</cp:lastModifiedBy>
  <cp:revision>3</cp:revision>
  <dcterms:created xsi:type="dcterms:W3CDTF">2024-09-05T14:03:21Z</dcterms:created>
  <dcterms:modified xsi:type="dcterms:W3CDTF">2024-09-13T09:09:03Z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0x0101009D7ECCB5EAFFF8468037445951374249</vt:lpwstr>
  </property>
  <property fmtid="{D5CDD505-2E9C-101B-9397-08002B2CF9AE}" pid="3" name="MediaServiceImageTags">
    <vt:lpwstr/>
  </property>
</Properties>
</file>