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9906000" cy="6858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McCarthy" initials="MM" lastIdx="1" clrIdx="0">
    <p:extLst>
      <p:ext uri="{19B8F6BF-5375-455C-9EA6-DF929625EA0E}">
        <p15:presenceInfo xmlns:p15="http://schemas.microsoft.com/office/powerpoint/2012/main" userId="39a543d129b242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5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70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9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73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13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0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4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92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5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22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0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39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DEF0F-6570-0C4D-8FEB-BFE42393FC0E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3BEF5-0019-4449-BA3F-A9C90B839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7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E41930-FBD5-9540-9C1D-74BF1D62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71" y="129102"/>
            <a:ext cx="9654059" cy="6608029"/>
          </a:xfrm>
          <a:prstGeom prst="rect">
            <a:avLst/>
          </a:prstGeom>
          <a:noFill/>
          <a:ln w="5080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EEECE1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C4F76A-6D01-CD40-B0A0-E71953FF3408}"/>
              </a:ext>
            </a:extLst>
          </p:cNvPr>
          <p:cNvSpPr txBox="1"/>
          <p:nvPr/>
        </p:nvSpPr>
        <p:spPr>
          <a:xfrm>
            <a:off x="282199" y="366456"/>
            <a:ext cx="2829230" cy="1938992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>
                <a:latin typeface="Comic Sans MS" panose="030F0902030302020204" pitchFamily="66" charset="0"/>
              </a:rPr>
              <a:t>Maths</a:t>
            </a:r>
          </a:p>
          <a:p>
            <a:r>
              <a:rPr lang="en-GB" sz="1000" b="1" u="sng">
                <a:latin typeface="Comic Sans MS" panose="030F0902030302020204" pitchFamily="66" charset="0"/>
              </a:rPr>
              <a:t>Place value including: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Counting in 2s, 5s, 10s and 3s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Count objects to 100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Represent numbers to 100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Compare and order numbers to 100</a:t>
            </a:r>
          </a:p>
          <a:p>
            <a:pPr lvl="1"/>
            <a:endParaRPr lang="en-GB" sz="1000">
              <a:latin typeface="Comic Sans MS" panose="030F0902030302020204" pitchFamily="66" charset="0"/>
            </a:endParaRPr>
          </a:p>
          <a:p>
            <a:r>
              <a:rPr lang="en-GB" sz="1000" b="1" u="sng">
                <a:latin typeface="Comic Sans MS" panose="030F0902030302020204" pitchFamily="66" charset="0"/>
              </a:rPr>
              <a:t>Addition and Subtraction including: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Bonds to 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Bonds to 100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Add and subtract 1s and 10s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60A4FA-2095-F04C-B2A3-2002D99A34F7}"/>
              </a:ext>
            </a:extLst>
          </p:cNvPr>
          <p:cNvSpPr txBox="1"/>
          <p:nvPr/>
        </p:nvSpPr>
        <p:spPr>
          <a:xfrm>
            <a:off x="305964" y="2358674"/>
            <a:ext cx="2829230" cy="132343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>
                <a:latin typeface="Comic Sans MS" panose="030F0902030302020204" pitchFamily="66" charset="0"/>
              </a:rPr>
              <a:t>As Scientists we will: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Describe which animals live in which habitats and why.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Understand the basic needs of living things.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Begin to understand how animals and plants obtain food.</a:t>
            </a:r>
          </a:p>
          <a:p>
            <a:endParaRPr lang="en-GB" sz="1000" b="1">
              <a:latin typeface="Comic Sans MS" panose="030F09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092B43-154A-2F44-8BA4-D74425761063}"/>
              </a:ext>
            </a:extLst>
          </p:cNvPr>
          <p:cNvSpPr txBox="1"/>
          <p:nvPr/>
        </p:nvSpPr>
        <p:spPr>
          <a:xfrm>
            <a:off x="281746" y="3735339"/>
            <a:ext cx="2829230" cy="163121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 PSHE we will focus on ‘Being Me in my World’ and ‘Celebrating Differences’, learning to:</a:t>
            </a:r>
            <a:endParaRPr lang="en-GB" sz="10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Explore my hopes and fears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Understand how assumptions based on gender can affect attitudes and behaviour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Understand that it is ok to be different from other people and to be friends with them.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FA9B67-F9AA-294B-AA7F-224E039C1EFC}"/>
              </a:ext>
            </a:extLst>
          </p:cNvPr>
          <p:cNvSpPr txBox="1"/>
          <p:nvPr/>
        </p:nvSpPr>
        <p:spPr>
          <a:xfrm>
            <a:off x="281746" y="5406095"/>
            <a:ext cx="2829230" cy="656441"/>
          </a:xfrm>
          <a:prstGeom prst="rect">
            <a:avLst/>
          </a:prstGeom>
          <a:solidFill>
            <a:srgbClr val="FFFFFF"/>
          </a:solidFill>
          <a:ln w="31750">
            <a:solidFill>
              <a:srgbClr val="C10FA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>
            <a:defPPr>
              <a:defRPr lang="en-US"/>
            </a:defPPr>
            <a:lvl1pPr>
              <a:spcAft>
                <a:spcPts val="0"/>
              </a:spcAft>
              <a:defRPr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defRPr>
            </a:lvl1pPr>
          </a:lstStyle>
          <a:p>
            <a:r>
              <a:rPr lang="en-GB"/>
              <a:t>In Music we will focus on pulse and rhythm.</a:t>
            </a:r>
          </a:p>
          <a:p>
            <a:r>
              <a:rPr lang="en-GB"/>
              <a:t>We will playing music and listening to music.  We will be singing and taking part in a performance.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5EFAB-CFE1-DD48-8444-28F8FA560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353" y="289317"/>
            <a:ext cx="2851785" cy="794385"/>
          </a:xfrm>
          <a:prstGeom prst="rect">
            <a:avLst/>
          </a:prstGeom>
          <a:noFill/>
          <a:ln w="3175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u="sng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Year 2 – Autumn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Our topic for the Autumn Term is: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Amy Johnson 1903 - 1941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A71F89-B4A1-CE42-89EC-7293E9030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651" y="2797025"/>
            <a:ext cx="3394710" cy="1469496"/>
          </a:xfrm>
          <a:prstGeom prst="rect">
            <a:avLst/>
          </a:prstGeom>
          <a:solidFill>
            <a:srgbClr val="FFFFFF"/>
          </a:solidFill>
          <a:ln w="317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>
                <a:latin typeface="Comic Sans MS" panose="030F0902030302020204" pitchFamily="66" charset="0"/>
                <a:ea typeface="Times New Roman" panose="02020603050405020304" pitchFamily="18" charset="0"/>
              </a:rPr>
              <a:t>As Geographers we will begin to learn about our local area through the unit ‘Where Am I?’</a:t>
            </a:r>
            <a:endParaRPr lang="en-GB" sz="1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  <a:ea typeface="Times New Roman" panose="02020603050405020304" pitchFamily="18" charset="0"/>
              </a:rPr>
              <a:t>Know the names of the four countries that make up the UK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  <a:ea typeface="Times New Roman" panose="02020603050405020304" pitchFamily="18" charset="0"/>
              </a:rPr>
              <a:t>Begin to use maps for a purpose</a:t>
            </a:r>
            <a:endParaRPr lang="en-GB" sz="1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  <a:ea typeface="Times New Roman" panose="02020603050405020304" pitchFamily="18" charset="0"/>
              </a:rPr>
              <a:t>Compare and contrast features using aerial photographs and plan perspectives to recognise landmarks and basic human and physical features</a:t>
            </a:r>
          </a:p>
          <a:p>
            <a:pPr marL="4000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  <a:ea typeface="Times New Roman" panose="02020603050405020304" pitchFamily="18" charset="0"/>
              </a:rPr>
              <a:t>Begin to understand and add symbols to maps </a:t>
            </a:r>
            <a:endParaRPr lang="en-GB" sz="1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D04D78-D8E6-8249-84E3-59B8F1913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98" y="6143229"/>
            <a:ext cx="2839296" cy="513210"/>
          </a:xfrm>
          <a:prstGeom prst="rect">
            <a:avLst/>
          </a:prstGeom>
          <a:solidFill>
            <a:srgbClr val="FFFFFF"/>
          </a:solidFill>
          <a:ln w="31750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r>
              <a:rPr lang="en-GB" sz="1000" b="1" dirty="0">
                <a:latin typeface="Comic Sans MS"/>
                <a:ea typeface="Times New Roman" panose="02020603050405020304" pitchFamily="18" charset="0"/>
              </a:rPr>
              <a:t>In PE, </a:t>
            </a:r>
            <a:r>
              <a:rPr lang="en-GB" sz="1000" dirty="0">
                <a:latin typeface="Comic Sans MS"/>
                <a:ea typeface="Times New Roman" panose="02020603050405020304" pitchFamily="18" charset="0"/>
              </a:rPr>
              <a:t>we</a:t>
            </a:r>
            <a:r>
              <a:rPr lang="en-GB" sz="1200" dirty="0">
                <a:latin typeface="Aptos"/>
                <a:ea typeface="Times New Roman" panose="02020603050405020304" pitchFamily="18" charset="0"/>
              </a:rPr>
              <a:t> </a:t>
            </a:r>
            <a:r>
              <a:rPr lang="en-GB" sz="900" dirty="0">
                <a:latin typeface="Comic Sans MS"/>
                <a:ea typeface="Times New Roman" panose="02020603050405020304" pitchFamily="18" charset="0"/>
              </a:rPr>
              <a:t>will develop different ways to move at speed and begin to understand what being agile means while playing games.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1FF21E-5B86-DD46-8A5F-4CFEE453E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205" y="4347213"/>
            <a:ext cx="3394710" cy="989965"/>
          </a:xfrm>
          <a:prstGeom prst="rect">
            <a:avLst/>
          </a:prstGeom>
          <a:solidFill>
            <a:srgbClr val="FFFFFF"/>
          </a:solidFill>
          <a:ln w="317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As Historians we will explore the questions: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Who was Amy Johnson?</a:t>
            </a: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  <a:ea typeface="Times New Roman" panose="02020603050405020304" pitchFamily="18" charset="0"/>
              </a:rPr>
              <a:t>What did she do that was so extraordinary and when?</a:t>
            </a: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Sequence the events of her famous flight to Australia.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1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2882CE-B1B4-394B-A513-B57507600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651" y="5406096"/>
            <a:ext cx="3402965" cy="1250343"/>
          </a:xfrm>
          <a:prstGeom prst="rect">
            <a:avLst/>
          </a:prstGeom>
          <a:solidFill>
            <a:srgbClr val="FFFFFF"/>
          </a:solidFill>
          <a:ln w="31750">
            <a:solidFill>
              <a:srgbClr val="00B0F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 World Views and Religion we will focus on the topic ‘Lead us not into temptation’ including: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Exploring the concept of temptation and how people choose between right and wrong.  The faiths we study are: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Christianity 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  <a:ea typeface="Times New Roman" panose="02020603050405020304" pitchFamily="18" charset="0"/>
              </a:rPr>
              <a:t>Islam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1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 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DA8A45A-2A03-1741-8B6F-B5FB4A479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643" y="3791168"/>
            <a:ext cx="2839630" cy="1469496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As Artists and Designers, we will: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 Art</a:t>
            </a:r>
            <a:r>
              <a:rPr lang="en-GB" sz="100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we will be using charcoal to learn how to create different lines and effects.</a:t>
            </a:r>
          </a:p>
          <a:p>
            <a:pPr>
              <a:spcAft>
                <a:spcPts val="0"/>
              </a:spcAft>
            </a:pPr>
            <a:r>
              <a:rPr lang="en-GB" sz="1000">
                <a:latin typeface="Comic Sans MS" panose="030F0902030302020204" pitchFamily="66" charset="0"/>
                <a:ea typeface="Times New Roman" panose="02020603050405020304" pitchFamily="18" charset="0"/>
              </a:rPr>
              <a:t>We will be using our learning to create an observational drawing.</a:t>
            </a:r>
          </a:p>
          <a:p>
            <a:pPr>
              <a:spcAft>
                <a:spcPts val="0"/>
              </a:spcAft>
            </a:pPr>
            <a:r>
              <a:rPr lang="en-GB"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 DT</a:t>
            </a:r>
            <a:r>
              <a:rPr lang="en-GB" sz="1000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, we will use sliders and levers to create a moving storyboard to retell Amy Johnson’s flight. </a:t>
            </a:r>
            <a:endParaRPr lang="en-GB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170BEF-AEA4-884B-BFC4-140D7B46589E}"/>
              </a:ext>
            </a:extLst>
          </p:cNvPr>
          <p:cNvSpPr txBox="1"/>
          <p:nvPr/>
        </p:nvSpPr>
        <p:spPr>
          <a:xfrm>
            <a:off x="6829443" y="234956"/>
            <a:ext cx="2829230" cy="34778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>
                <a:latin typeface="Comic Sans MS" panose="030F0902030302020204" pitchFamily="66" charset="0"/>
              </a:rPr>
              <a:t>English</a:t>
            </a:r>
          </a:p>
          <a:p>
            <a:r>
              <a:rPr lang="en-GB" sz="1000" b="1" u="sng">
                <a:latin typeface="Comic Sans MS" panose="030F0902030302020204" pitchFamily="66" charset="0"/>
              </a:rPr>
              <a:t>Reading</a:t>
            </a:r>
          </a:p>
          <a:p>
            <a:r>
              <a:rPr lang="en-GB" sz="1000">
                <a:latin typeface="Comic Sans MS" panose="030F0902030302020204" pitchFamily="66" charset="0"/>
              </a:rPr>
              <a:t>Read Write Inc will be used to teach phonics in small groups until children are fluent readers.  </a:t>
            </a:r>
          </a:p>
          <a:p>
            <a:endParaRPr lang="en-GB" sz="1000">
              <a:latin typeface="Comic Sans MS" panose="030F0902030302020204" pitchFamily="66" charset="0"/>
            </a:endParaRPr>
          </a:p>
          <a:p>
            <a:r>
              <a:rPr lang="en-GB" sz="1000">
                <a:latin typeface="Comic Sans MS" panose="030F0902030302020204" pitchFamily="66" charset="0"/>
              </a:rPr>
              <a:t>The Day the Crayons Quit by Oliver Jeffers will be the focus text in our English lessons. We will: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Make predictions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Retrieve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Make simple inferences</a:t>
            </a:r>
          </a:p>
          <a:p>
            <a:pPr lvl="1"/>
            <a:endParaRPr lang="en-GB" sz="1000">
              <a:latin typeface="Comic Sans MS" panose="030F0902030302020204" pitchFamily="66" charset="0"/>
            </a:endParaRPr>
          </a:p>
          <a:p>
            <a:r>
              <a:rPr lang="en-GB" sz="1000" b="1" u="sng">
                <a:latin typeface="Comic Sans MS" panose="030F0902030302020204" pitchFamily="66" charset="0"/>
              </a:rPr>
              <a:t>Writing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I can segment spoken words into phonemes and represent these by graphemes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To use spacing between words that reflect the letter size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To demarcate most sentences in writing with capital letters and full stops.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B545BD-0144-2F4E-BB4C-0E83698A6874}"/>
              </a:ext>
            </a:extLst>
          </p:cNvPr>
          <p:cNvSpPr txBox="1"/>
          <p:nvPr/>
        </p:nvSpPr>
        <p:spPr>
          <a:xfrm>
            <a:off x="6824243" y="5337178"/>
            <a:ext cx="2829230" cy="132343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0"/>
              </a:spcAft>
            </a:pPr>
            <a:r>
              <a:rPr lang="en-GB" sz="1000" b="1">
                <a:effectLst/>
                <a:latin typeface="Comic Sans MS" panose="030F0902030302020204" pitchFamily="66" charset="0"/>
                <a:ea typeface="Times New Roman" panose="02020603050405020304" pitchFamily="18" charset="0"/>
              </a:rPr>
              <a:t>In Computing we will focus on online safety to answer these questions:</a:t>
            </a:r>
            <a:endParaRPr lang="en-GB" sz="10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What does online mean and who should I speak to?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>
                <a:latin typeface="Comic Sans MS" panose="030F0902030302020204" pitchFamily="66" charset="0"/>
              </a:rPr>
              <a:t>How do I login safely and keep information private?</a:t>
            </a:r>
          </a:p>
          <a:p>
            <a:pPr lvl="1"/>
            <a:r>
              <a:rPr lang="en-GB" sz="1000">
                <a:latin typeface="Comic Sans MS" panose="030F0902030302020204" pitchFamily="66" charset="0"/>
              </a:rPr>
              <a:t>We will also learn to: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>
                <a:latin typeface="Comic Sans MS"/>
              </a:rPr>
              <a:t>Use a key board and mouse.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2E3B0C6-3B00-7C48-92CB-17D7ACCEAD4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991048" y="1179734"/>
            <a:ext cx="1917619" cy="153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1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2189a0-b903-4f34-b837-99c1beac405b">
      <Terms xmlns="http://schemas.microsoft.com/office/infopath/2007/PartnerControls"/>
    </lcf76f155ced4ddcb4097134ff3c332f>
    <TaxCatchAll xmlns="70031323-04d6-4077-a897-117c82ee934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ECCB5EAFFF8468037445951374249" ma:contentTypeVersion="15" ma:contentTypeDescription="Create a new document." ma:contentTypeScope="" ma:versionID="d3326dd1db963bbe21cf4e04911762b1">
  <xsd:schema xmlns:xsd="http://www.w3.org/2001/XMLSchema" xmlns:xs="http://www.w3.org/2001/XMLSchema" xmlns:p="http://schemas.microsoft.com/office/2006/metadata/properties" xmlns:ns2="862189a0-b903-4f34-b837-99c1beac405b" xmlns:ns3="70031323-04d6-4077-a897-117c82ee9346" targetNamespace="http://schemas.microsoft.com/office/2006/metadata/properties" ma:root="true" ma:fieldsID="636ff97e209dbf562cd7a072082dd749" ns2:_="" ns3:_="">
    <xsd:import namespace="862189a0-b903-4f34-b837-99c1beac405b"/>
    <xsd:import namespace="70031323-04d6-4077-a897-117c82ee93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189a0-b903-4f34-b837-99c1beac40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bec38d4-1b3d-41a4-be23-91a579364c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31323-04d6-4077-a897-117c82ee934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ccd1ccd-7fae-4bf1-84bb-ec3469523648}" ma:internalName="TaxCatchAll" ma:showField="CatchAllData" ma:web="70031323-04d6-4077-a897-117c82ee93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39E2D8-5B7E-4FED-B33E-89013E85B8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E5E46A-C0C5-4D37-AA18-4654E56744D9}">
  <ds:schemaRefs>
    <ds:schemaRef ds:uri="70031323-04d6-4077-a897-117c82ee9346"/>
    <ds:schemaRef ds:uri="862189a0-b903-4f34-b837-99c1beac405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DC9F7E3-11BD-4B08-96DB-162A91936C92}">
  <ds:schemaRefs>
    <ds:schemaRef ds:uri="70031323-04d6-4077-a897-117c82ee9346"/>
    <ds:schemaRef ds:uri="862189a0-b903-4f34-b837-99c1beac40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538</Words>
  <Application>Microsoft Office PowerPoint</Application>
  <PresentationFormat>A4 Paper (210x297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McCarthy</dc:creator>
  <cp:lastModifiedBy>Jonathan Rogers</cp:lastModifiedBy>
  <cp:revision>13</cp:revision>
  <cp:lastPrinted>2024-09-09T07:12:07Z</cp:lastPrinted>
  <dcterms:created xsi:type="dcterms:W3CDTF">2021-09-08T08:13:10Z</dcterms:created>
  <dcterms:modified xsi:type="dcterms:W3CDTF">2024-09-13T12:19:52Z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0x0101009D7ECCB5EAFFF8468037445951374249</vt:lpwstr>
  </property>
  <property fmtid="{D5CDD505-2E9C-101B-9397-08002B2CF9AE}" pid="3" name="Order">
    <vt:r8>484000</vt:r8>
  </property>
  <property fmtid="{D5CDD505-2E9C-101B-9397-08002B2CF9AE}" pid="4" name="MediaServiceImageTags">
    <vt:lpwstr/>
  </property>
</Properties>
</file>