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2" r:id="rId3"/>
    <p:sldId id="263" r:id="rId4"/>
    <p:sldId id="258" r:id="rId5"/>
    <p:sldId id="259" r:id="rId6"/>
    <p:sldId id="260" r:id="rId7"/>
    <p:sldId id="261"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1" d="100"/>
          <a:sy n="71" d="100"/>
        </p:scale>
        <p:origin x="4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239968B-86F9-4484-9B84-AE3CD9C5A3F2}" type="datetimeFigureOut">
              <a:rPr lang="en-GB" smtClean="0"/>
              <a:t>12/10/2022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8B8FC0-5895-4350-855A-9A6654D3D8B4}" type="slidenum">
              <a:rPr lang="en-GB" smtClean="0"/>
              <a:t>‹#›</a:t>
            </a:fld>
            <a:endParaRPr lang="en-GB"/>
          </a:p>
        </p:txBody>
      </p:sp>
    </p:spTree>
    <p:extLst>
      <p:ext uri="{BB962C8B-B14F-4D97-AF65-F5344CB8AC3E}">
        <p14:creationId xmlns:p14="http://schemas.microsoft.com/office/powerpoint/2010/main" val="38087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D77E93-AA8E-4919-8A66-C40162552F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1194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D77E93-AA8E-4919-8A66-C40162552F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351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093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4490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40"/>
            <a:ext cx="2971801"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0400" y="274640"/>
            <a:ext cx="871220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175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220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077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604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7056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648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556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2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498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787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560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BA163-953B-4932-B350-2B102364E898}" type="datetimeFigureOut">
              <a:rPr lang="en-GB" smtClean="0">
                <a:solidFill>
                  <a:prstClr val="black">
                    <a:tint val="75000"/>
                  </a:prstClr>
                </a:solidFill>
              </a:rPr>
              <a:pPr/>
              <a:t>12/10/2022</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06AF8-C90C-447C-918E-795F01E15C5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4985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78180939"/>
              </p:ext>
            </p:extLst>
          </p:nvPr>
        </p:nvGraphicFramePr>
        <p:xfrm>
          <a:off x="128336" y="71122"/>
          <a:ext cx="11951370" cy="6654532"/>
        </p:xfrm>
        <a:graphic>
          <a:graphicData uri="http://schemas.openxmlformats.org/drawingml/2006/table">
            <a:tbl>
              <a:tblPr firstRow="1" bandRow="1">
                <a:tableStyleId>{5C22544A-7EE6-4342-B048-85BDC9FD1C3A}</a:tableStyleId>
              </a:tblPr>
              <a:tblGrid>
                <a:gridCol w="1660123">
                  <a:extLst>
                    <a:ext uri="{9D8B030D-6E8A-4147-A177-3AD203B41FA5}">
                      <a16:colId xmlns:a16="http://schemas.microsoft.com/office/drawing/2014/main" val="20000"/>
                    </a:ext>
                  </a:extLst>
                </a:gridCol>
                <a:gridCol w="3939988">
                  <a:extLst>
                    <a:ext uri="{9D8B030D-6E8A-4147-A177-3AD203B41FA5}">
                      <a16:colId xmlns:a16="http://schemas.microsoft.com/office/drawing/2014/main" val="20001"/>
                    </a:ext>
                  </a:extLst>
                </a:gridCol>
                <a:gridCol w="1896035">
                  <a:extLst>
                    <a:ext uri="{9D8B030D-6E8A-4147-A177-3AD203B41FA5}">
                      <a16:colId xmlns:a16="http://schemas.microsoft.com/office/drawing/2014/main" val="217060104"/>
                    </a:ext>
                  </a:extLst>
                </a:gridCol>
                <a:gridCol w="3105928">
                  <a:extLst>
                    <a:ext uri="{9D8B030D-6E8A-4147-A177-3AD203B41FA5}">
                      <a16:colId xmlns:a16="http://schemas.microsoft.com/office/drawing/2014/main" val="20002"/>
                    </a:ext>
                  </a:extLst>
                </a:gridCol>
                <a:gridCol w="1349296">
                  <a:extLst>
                    <a:ext uri="{9D8B030D-6E8A-4147-A177-3AD203B41FA5}">
                      <a16:colId xmlns:a16="http://schemas.microsoft.com/office/drawing/2014/main" val="20003"/>
                    </a:ext>
                  </a:extLst>
                </a:gridCol>
              </a:tblGrid>
              <a:tr h="276583">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omic Sans MS" panose="030F0702030302020204" pitchFamily="66" charset="0"/>
                        </a:rPr>
                        <a:t>Curricular Goal</a:t>
                      </a:r>
                      <a:r>
                        <a:rPr lang="en-GB" sz="1200" baseline="0" dirty="0">
                          <a:solidFill>
                            <a:schemeClr val="tx1"/>
                          </a:solidFill>
                          <a:latin typeface="Comic Sans MS" panose="030F0702030302020204" pitchFamily="66" charset="0"/>
                        </a:rPr>
                        <a:t> – Explain the origins of the English language and list 5 new Latin words and their meaning</a:t>
                      </a: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0318070"/>
                  </a:ext>
                </a:extLst>
              </a:tr>
              <a:tr h="5992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Comic Sans MS" panose="030F0702030302020204" pitchFamily="66" charset="0"/>
                        </a:rPr>
                        <a:t>Y3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Autumn Unit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Sequence of lessons</a:t>
                      </a:r>
                    </a:p>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1" dirty="0">
                          <a:solidFill>
                            <a:schemeClr val="tx1"/>
                          </a:solidFill>
                          <a:latin typeface="Comic Sans MS" panose="030F0702030302020204" pitchFamily="66" charset="0"/>
                        </a:rPr>
                        <a:t>Substantive Knowledge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Disciplinary thinking skills </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the pupils will use to understand what they know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GB" sz="1100" b="1"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Key vocab </a:t>
                      </a: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43268">
                <a:tc rowSpan="3">
                  <a:txBody>
                    <a:bodyPr/>
                    <a:lstStyle/>
                    <a:p>
                      <a:r>
                        <a:rPr lang="en-US" sz="1000" kern="1200" dirty="0">
                          <a:solidFill>
                            <a:schemeClr val="dk1"/>
                          </a:solidFill>
                          <a:effectLst/>
                          <a:latin typeface="Comic Sans MS" panose="030F0702030302020204" pitchFamily="66" charset="0"/>
                          <a:ea typeface="+mn-ea"/>
                          <a:cs typeface="+mn-cs"/>
                        </a:rPr>
                        <a:t>LO: To understand the diverse origins of the modern English language</a:t>
                      </a: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LO: To recognise Ancient Greek roots in English words</a:t>
                      </a:r>
                      <a:endParaRPr lang="en-GB" sz="1000" kern="1200" dirty="0">
                        <a:solidFill>
                          <a:schemeClr val="dk1"/>
                        </a:solidFill>
                        <a:effectLst/>
                        <a:latin typeface="Comic Sans MS" panose="030F0702030302020204" pitchFamily="66" charset="0"/>
                        <a:ea typeface="+mn-ea"/>
                        <a:cs typeface="+mn-cs"/>
                      </a:endParaRPr>
                    </a:p>
                    <a:p>
                      <a:endParaRPr lang="en-US"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LO: To understand Ancient Greek and Roman influences in our lives today</a:t>
                      </a:r>
                      <a:endParaRPr lang="en-GB" sz="1000"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LO: To see how Latin roots are used to name modern products, and to invent and name a product of our own</a:t>
                      </a:r>
                      <a:endParaRPr lang="en-GB" sz="1000"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LO: To understand how English creates meaning through use of word order, and how Latin is different</a:t>
                      </a:r>
                      <a:endParaRPr lang="en-GB" sz="1000"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LO: To make a mini dictionary and to use our Latin vocabulary knowledge to read and illustrate the Myth of Achilles</a:t>
                      </a:r>
                      <a:endParaRPr lang="en-GB" sz="1000"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LO: To recap and demonstrate what we’ve learned in Unit 1</a:t>
                      </a:r>
                      <a:endParaRPr lang="en-GB" sz="1000" kern="1200" dirty="0">
                        <a:solidFill>
                          <a:schemeClr val="dk1"/>
                        </a:solidFill>
                        <a:effectLst/>
                        <a:latin typeface="Comic Sans MS" panose="030F0702030302020204" pitchFamily="66"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Unit 1: The origins of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Lesson 1 </a:t>
                      </a:r>
                      <a:r>
                        <a:rPr lang="en-GB" sz="1000" kern="1200" dirty="0">
                          <a:solidFill>
                            <a:schemeClr val="dk1"/>
                          </a:solidFill>
                          <a:effectLst/>
                          <a:latin typeface="Comic Sans MS" panose="030F0702030302020204" pitchFamily="66" charset="0"/>
                          <a:ea typeface="+mn-ea"/>
                          <a:cs typeface="+mn-cs"/>
                        </a:rPr>
                        <a:t>– 1.1 Identify where</a:t>
                      </a:r>
                      <a:r>
                        <a:rPr lang="en-GB" sz="1000" kern="1200" baseline="0" dirty="0">
                          <a:solidFill>
                            <a:schemeClr val="dk1"/>
                          </a:solidFill>
                          <a:effectLst/>
                          <a:latin typeface="Comic Sans MS" panose="030F0702030302020204" pitchFamily="66" charset="0"/>
                          <a:ea typeface="+mn-ea"/>
                          <a:cs typeface="+mn-cs"/>
                        </a:rPr>
                        <a:t> the English language comes from. Follow the PPT and complete matching the English to the Latin root word sheet. </a:t>
                      </a:r>
                      <a:r>
                        <a:rPr lang="en-GB" sz="1000" b="1" kern="1200" baseline="0" dirty="0">
                          <a:solidFill>
                            <a:schemeClr val="dk1"/>
                          </a:solidFill>
                          <a:effectLst/>
                          <a:latin typeface="Comic Sans MS" panose="030F0702030302020204" pitchFamily="66" charset="0"/>
                          <a:ea typeface="+mn-ea"/>
                          <a:cs typeface="+mn-cs"/>
                        </a:rPr>
                        <a:t>BOOKS</a:t>
                      </a:r>
                    </a:p>
                    <a:p>
                      <a:endParaRPr lang="en-GB" sz="1000" kern="1200" baseline="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baseline="0" dirty="0">
                          <a:solidFill>
                            <a:schemeClr val="dk1"/>
                          </a:solidFill>
                          <a:effectLst/>
                          <a:latin typeface="Comic Sans MS" panose="030F0702030302020204" pitchFamily="66" charset="0"/>
                          <a:ea typeface="+mn-ea"/>
                          <a:cs typeface="+mn-cs"/>
                        </a:rPr>
                        <a:t>Lesson 2 -1.2 Recap</a:t>
                      </a:r>
                      <a:r>
                        <a:rPr lang="en-GB" sz="1000" kern="1200" dirty="0">
                          <a:solidFill>
                            <a:schemeClr val="dk1"/>
                          </a:solidFill>
                          <a:effectLst/>
                          <a:latin typeface="Comic Sans MS" panose="030F0702030302020204" pitchFamily="66" charset="0"/>
                          <a:ea typeface="+mn-ea"/>
                          <a:cs typeface="+mn-cs"/>
                        </a:rPr>
                        <a:t> where</a:t>
                      </a:r>
                      <a:r>
                        <a:rPr lang="en-GB" sz="1000" kern="1200" baseline="0" dirty="0">
                          <a:solidFill>
                            <a:schemeClr val="dk1"/>
                          </a:solidFill>
                          <a:effectLst/>
                          <a:latin typeface="Comic Sans MS" panose="030F0702030302020204" pitchFamily="66" charset="0"/>
                          <a:ea typeface="+mn-ea"/>
                          <a:cs typeface="+mn-cs"/>
                        </a:rPr>
                        <a:t> the English language comes from Lesson 1. Follow the PPT and complete matching the English to the Greek root word sheet. </a:t>
                      </a:r>
                      <a:r>
                        <a:rPr lang="en-GB" sz="1000" b="1" kern="1200" baseline="0" dirty="0">
                          <a:solidFill>
                            <a:schemeClr val="dk1"/>
                          </a:solidFill>
                          <a:effectLst/>
                          <a:latin typeface="Comic Sans MS" panose="030F0702030302020204" pitchFamily="66" charset="0"/>
                          <a:ea typeface="+mn-ea"/>
                          <a:cs typeface="+mn-cs"/>
                        </a:rPr>
                        <a:t>BOOKS</a:t>
                      </a: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Lesson 3 – 1.3 </a:t>
                      </a:r>
                      <a:r>
                        <a:rPr lang="en-GB" sz="1000" kern="1200" dirty="0">
                          <a:solidFill>
                            <a:schemeClr val="dk1"/>
                          </a:solidFill>
                          <a:effectLst/>
                          <a:latin typeface="Comic Sans MS" panose="030F0702030302020204" pitchFamily="66" charset="0"/>
                          <a:ea typeface="+mn-ea"/>
                          <a:cs typeface="+mn-cs"/>
                        </a:rPr>
                        <a:t>Identify</a:t>
                      </a:r>
                      <a:r>
                        <a:rPr lang="en-GB" sz="1000" kern="1200" baseline="0" dirty="0">
                          <a:solidFill>
                            <a:schemeClr val="dk1"/>
                          </a:solidFill>
                          <a:effectLst/>
                          <a:latin typeface="Comic Sans MS" panose="030F0702030302020204" pitchFamily="66" charset="0"/>
                          <a:ea typeface="+mn-ea"/>
                          <a:cs typeface="+mn-cs"/>
                        </a:rPr>
                        <a:t> </a:t>
                      </a:r>
                      <a:r>
                        <a:rPr lang="en-GB" sz="1000" kern="1200" dirty="0">
                          <a:solidFill>
                            <a:schemeClr val="dk1"/>
                          </a:solidFill>
                          <a:effectLst/>
                          <a:latin typeface="Comic Sans MS" panose="030F0702030302020204" pitchFamily="66" charset="0"/>
                          <a:ea typeface="+mn-ea"/>
                          <a:cs typeface="+mn-cs"/>
                        </a:rPr>
                        <a:t>Ancient</a:t>
                      </a:r>
                      <a:r>
                        <a:rPr lang="en-GB" sz="1000" kern="1200" baseline="0" dirty="0">
                          <a:solidFill>
                            <a:schemeClr val="dk1"/>
                          </a:solidFill>
                          <a:effectLst/>
                          <a:latin typeface="Comic Sans MS" panose="030F0702030302020204" pitchFamily="66" charset="0"/>
                          <a:ea typeface="+mn-ea"/>
                          <a:cs typeface="+mn-cs"/>
                        </a:rPr>
                        <a:t> Greeks and Roman influences today. Follow the PPT and complete the worksheet to match the Latin motto to the English translation. </a:t>
                      </a:r>
                      <a:r>
                        <a:rPr lang="en-GB" sz="1000" b="1" kern="1200" baseline="0" dirty="0">
                          <a:solidFill>
                            <a:schemeClr val="dk1"/>
                          </a:solidFill>
                          <a:effectLst/>
                          <a:latin typeface="Comic Sans MS" panose="030F0702030302020204" pitchFamily="66" charset="0"/>
                          <a:ea typeface="+mn-ea"/>
                          <a:cs typeface="+mn-cs"/>
                        </a:rPr>
                        <a:t>FLOORBOOK</a:t>
                      </a: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4 – 1.4 Identify </a:t>
                      </a:r>
                      <a:r>
                        <a:rPr lang="en-US" sz="1000" kern="1200" dirty="0">
                          <a:solidFill>
                            <a:schemeClr val="dk1"/>
                          </a:solidFill>
                          <a:effectLst/>
                          <a:latin typeface="Comic Sans MS" panose="030F0702030302020204" pitchFamily="66" charset="0"/>
                          <a:ea typeface="+mn-ea"/>
                          <a:cs typeface="+mn-cs"/>
                        </a:rPr>
                        <a:t>Latin in</a:t>
                      </a:r>
                      <a:r>
                        <a:rPr lang="en-US" sz="1000" kern="1200" baseline="0" dirty="0">
                          <a:solidFill>
                            <a:schemeClr val="dk1"/>
                          </a:solidFill>
                          <a:effectLst/>
                          <a:latin typeface="Comic Sans MS" panose="030F0702030302020204" pitchFamily="66" charset="0"/>
                          <a:ea typeface="+mn-ea"/>
                          <a:cs typeface="+mn-cs"/>
                        </a:rPr>
                        <a:t> </a:t>
                      </a:r>
                      <a:r>
                        <a:rPr lang="en-US" sz="1000" kern="1200" dirty="0">
                          <a:solidFill>
                            <a:schemeClr val="dk1"/>
                          </a:solidFill>
                          <a:effectLst/>
                          <a:latin typeface="Comic Sans MS" panose="030F0702030302020204" pitchFamily="66" charset="0"/>
                          <a:ea typeface="+mn-ea"/>
                          <a:cs typeface="+mn-cs"/>
                        </a:rPr>
                        <a:t>modern products. Follow the PPT and get the children to work in a group to create a</a:t>
                      </a:r>
                      <a:r>
                        <a:rPr lang="en-US" sz="1000" kern="1200" baseline="0" dirty="0">
                          <a:solidFill>
                            <a:schemeClr val="dk1"/>
                          </a:solidFill>
                          <a:effectLst/>
                          <a:latin typeface="Comic Sans MS" panose="030F0702030302020204" pitchFamily="66" charset="0"/>
                          <a:ea typeface="+mn-ea"/>
                          <a:cs typeface="+mn-cs"/>
                        </a:rPr>
                        <a:t> new product using Latin root words. </a:t>
                      </a:r>
                      <a:r>
                        <a:rPr lang="en-US" sz="1000" b="1" kern="1200" baseline="0" dirty="0">
                          <a:solidFill>
                            <a:schemeClr val="dk1"/>
                          </a:solidFill>
                          <a:effectLst/>
                          <a:latin typeface="Comic Sans MS" panose="030F0702030302020204" pitchFamily="66" charset="0"/>
                          <a:ea typeface="+mn-ea"/>
                          <a:cs typeface="+mn-cs"/>
                        </a:rPr>
                        <a:t>A3 PAPER TO PRESENT TO CLASS/PHOTOS</a:t>
                      </a:r>
                      <a:endParaRPr lang="en-US" sz="1000" b="1"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5 – 1.5 </a:t>
                      </a:r>
                      <a:r>
                        <a:rPr lang="en-US" sz="1000" kern="1200" dirty="0">
                          <a:solidFill>
                            <a:schemeClr val="dk1"/>
                          </a:solidFill>
                          <a:effectLst/>
                          <a:latin typeface="Comic Sans MS" panose="030F0702030302020204" pitchFamily="66" charset="0"/>
                          <a:ea typeface="+mn-ea"/>
                          <a:cs typeface="+mn-cs"/>
                        </a:rPr>
                        <a:t>Understand that English creates meaning through use of word order, and how Latin is different. Follow the PPT and then create</a:t>
                      </a:r>
                      <a:r>
                        <a:rPr lang="en-US" sz="1000" kern="1200" baseline="0" dirty="0">
                          <a:solidFill>
                            <a:schemeClr val="dk1"/>
                          </a:solidFill>
                          <a:effectLst/>
                          <a:latin typeface="Comic Sans MS" panose="030F0702030302020204" pitchFamily="66" charset="0"/>
                          <a:ea typeface="+mn-ea"/>
                          <a:cs typeface="+mn-cs"/>
                        </a:rPr>
                        <a:t> 2 sentences with different word order.</a:t>
                      </a:r>
                      <a:r>
                        <a:rPr lang="en-US" sz="1000" kern="1200" dirty="0">
                          <a:solidFill>
                            <a:schemeClr val="dk1"/>
                          </a:solidFill>
                          <a:effectLst/>
                          <a:latin typeface="Comic Sans MS" panose="030F0702030302020204" pitchFamily="66" charset="0"/>
                          <a:ea typeface="+mn-ea"/>
                          <a:cs typeface="+mn-cs"/>
                        </a:rPr>
                        <a:t> e.g The dog eats the bone.</a:t>
                      </a:r>
                      <a:r>
                        <a:rPr lang="en-US" sz="1000" kern="1200" baseline="0" dirty="0">
                          <a:solidFill>
                            <a:schemeClr val="dk1"/>
                          </a:solidFill>
                          <a:effectLst/>
                          <a:latin typeface="Comic Sans MS" panose="030F0702030302020204" pitchFamily="66" charset="0"/>
                          <a:ea typeface="+mn-ea"/>
                          <a:cs typeface="+mn-cs"/>
                        </a:rPr>
                        <a:t> The bone eats the dog.</a:t>
                      </a:r>
                    </a:p>
                    <a:p>
                      <a:endParaRPr lang="en-US" sz="1000" kern="1200" baseline="0" dirty="0">
                        <a:solidFill>
                          <a:schemeClr val="dk1"/>
                        </a:solidFill>
                        <a:effectLst/>
                        <a:latin typeface="Comic Sans MS" panose="030F0702030302020204" pitchFamily="66" charset="0"/>
                        <a:ea typeface="+mn-ea"/>
                        <a:cs typeface="+mn-cs"/>
                      </a:endParaRPr>
                    </a:p>
                    <a:p>
                      <a:r>
                        <a:rPr lang="en-US" sz="1000" b="1" kern="1200" baseline="0" dirty="0">
                          <a:solidFill>
                            <a:schemeClr val="dk1"/>
                          </a:solidFill>
                          <a:effectLst/>
                          <a:latin typeface="Comic Sans MS" panose="030F0702030302020204" pitchFamily="66" charset="0"/>
                          <a:ea typeface="+mn-ea"/>
                          <a:cs typeface="+mn-cs"/>
                        </a:rPr>
                        <a:t>TO BE COMPLETED BY END OF AUTUMN 1.</a:t>
                      </a:r>
                      <a:endParaRPr lang="en-US" sz="1000" b="1"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6 – 1.6 Il</a:t>
                      </a:r>
                      <a:r>
                        <a:rPr lang="en-US" sz="1000" kern="1200" dirty="0">
                          <a:solidFill>
                            <a:schemeClr val="dk1"/>
                          </a:solidFill>
                          <a:effectLst/>
                          <a:latin typeface="Comic Sans MS" panose="030F0702030302020204" pitchFamily="66" charset="0"/>
                          <a:ea typeface="+mn-ea"/>
                          <a:cs typeface="+mn-cs"/>
                        </a:rPr>
                        <a:t>lustrate the Myth of Achilles. Follow the PPT</a:t>
                      </a:r>
                      <a:r>
                        <a:rPr lang="en-US" sz="1000" kern="1200" baseline="0" dirty="0">
                          <a:solidFill>
                            <a:schemeClr val="dk1"/>
                          </a:solidFill>
                          <a:effectLst/>
                          <a:latin typeface="Comic Sans MS" panose="030F0702030302020204" pitchFamily="66" charset="0"/>
                          <a:ea typeface="+mn-ea"/>
                          <a:cs typeface="+mn-cs"/>
                        </a:rPr>
                        <a:t>. Write up the key voacb in books with definitions. E.g. aqua – water Then illustrate the story of Achilles. </a:t>
                      </a:r>
                      <a:r>
                        <a:rPr lang="en-US" sz="1000" b="1" kern="1200" baseline="0" dirty="0">
                          <a:solidFill>
                            <a:schemeClr val="dk1"/>
                          </a:solidFill>
                          <a:effectLst/>
                          <a:latin typeface="Comic Sans MS" panose="030F0702030302020204" pitchFamily="66" charset="0"/>
                          <a:ea typeface="+mn-ea"/>
                          <a:cs typeface="+mn-cs"/>
                        </a:rPr>
                        <a:t>BOOKS</a:t>
                      </a: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7 – 1.7 Recap learning.</a:t>
                      </a:r>
                      <a:r>
                        <a:rPr lang="en-GB" sz="1000" kern="1200" baseline="0" dirty="0">
                          <a:solidFill>
                            <a:schemeClr val="dk1"/>
                          </a:solidFill>
                          <a:effectLst/>
                          <a:latin typeface="Comic Sans MS" panose="030F0702030302020204" pitchFamily="66" charset="0"/>
                          <a:ea typeface="+mn-ea"/>
                          <a:cs typeface="+mn-cs"/>
                        </a:rPr>
                        <a:t> Follow the PPT and ask children to complete the end of unit assessment. </a:t>
                      </a:r>
                      <a:r>
                        <a:rPr lang="en-GB" sz="1000" b="1" kern="1200" baseline="0" dirty="0">
                          <a:solidFill>
                            <a:schemeClr val="dk1"/>
                          </a:solidFill>
                          <a:effectLst/>
                          <a:latin typeface="Comic Sans MS" panose="030F0702030302020204" pitchFamily="66" charset="0"/>
                          <a:ea typeface="+mn-ea"/>
                          <a:cs typeface="+mn-cs"/>
                        </a:rPr>
                        <a:t>BOOKS</a:t>
                      </a:r>
                      <a:endPar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5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Understand that the English language derives from Ancient Greeks, Latin, French, Anglo Saxons and Hindi.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Recall some Latin and Greek root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Explain the definitions of </a:t>
                      </a:r>
                      <a:r>
                        <a:rPr kumimoji="0" lang="en-GB"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Femina</a:t>
                      </a: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Victoria, Aqua, Magnus, </a:t>
                      </a:r>
                      <a:r>
                        <a:rPr kumimoji="0" lang="en-GB"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Vacca</a:t>
                      </a: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ct val="100000"/>
                        </a:lnSpc>
                        <a:spcAft>
                          <a:spcPts val="0"/>
                        </a:spcAft>
                      </a:pPr>
                      <a:endParaRPr lang="en-GB" sz="1100" baseline="0" dirty="0">
                        <a:effectLst/>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Recall Latin and Greek root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Explain the meaning of a selection of root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Explain the meaning of </a:t>
                      </a:r>
                      <a:r>
                        <a:rPr kumimoji="0" lang="en-US" sz="105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rPr>
                        <a:t>Femina</a:t>
                      </a:r>
                      <a:r>
                        <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Victoria, Aqua, Magnus and Vacca.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err="1">
                          <a:solidFill>
                            <a:schemeClr val="tx1"/>
                          </a:solidFill>
                          <a:latin typeface="Comic Sans MS" panose="030F0702030302020204" pitchFamily="66" charset="0"/>
                        </a:rPr>
                        <a:t>Femina</a:t>
                      </a:r>
                      <a:r>
                        <a:rPr lang="en-GB" sz="1100" dirty="0">
                          <a:solidFill>
                            <a:schemeClr val="tx1"/>
                          </a:solidFill>
                          <a:latin typeface="Comic Sans MS" panose="030F0702030302020204" pitchFamily="66" charset="0"/>
                        </a:rPr>
                        <a:t> – woman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Comic Sans MS" panose="030F0702030302020204" pitchFamily="66" charset="0"/>
                        </a:rPr>
                        <a:t>Victoria – victory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Comic Sans MS" panose="030F0702030302020204" pitchFamily="66" charset="0"/>
                        </a:rPr>
                        <a:t>Aqua – water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Comic Sans MS" panose="030F0702030302020204" pitchFamily="66" charset="0"/>
                        </a:rPr>
                        <a:t>Magnus</a:t>
                      </a:r>
                      <a:r>
                        <a:rPr lang="en-GB" sz="1100" baseline="0" dirty="0">
                          <a:solidFill>
                            <a:schemeClr val="tx1"/>
                          </a:solidFill>
                          <a:latin typeface="Comic Sans MS" panose="030F0702030302020204" pitchFamily="66" charset="0"/>
                        </a:rPr>
                        <a:t> – big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err="1">
                          <a:solidFill>
                            <a:schemeClr val="tx1"/>
                          </a:solidFill>
                          <a:latin typeface="Comic Sans MS" panose="030F0702030302020204" pitchFamily="66" charset="0"/>
                        </a:rPr>
                        <a:t>Vacca</a:t>
                      </a:r>
                      <a:r>
                        <a:rPr lang="en-GB" sz="1100" baseline="0" dirty="0">
                          <a:solidFill>
                            <a:schemeClr val="tx1"/>
                          </a:solidFill>
                          <a:latin typeface="Comic Sans MS" panose="030F0702030302020204" pitchFamily="66" charset="0"/>
                        </a:rPr>
                        <a:t> – cow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a:solidFill>
                          <a:schemeClr val="tx1"/>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a:solidFill>
                            <a:schemeClr val="tx1"/>
                          </a:solidFill>
                          <a:latin typeface="Comic Sans MS" panose="030F0702030302020204" pitchFamily="66" charset="0"/>
                        </a:rPr>
                        <a:t>Verb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a:solidFill>
                            <a:schemeClr val="tx1"/>
                          </a:solidFill>
                          <a:latin typeface="Comic Sans MS" panose="030F0702030302020204" pitchFamily="66" charset="0"/>
                        </a:rPr>
                        <a:t>Noun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a:solidFill>
                            <a:schemeClr val="tx1"/>
                          </a:solidFill>
                          <a:latin typeface="Comic Sans MS" panose="030F0702030302020204" pitchFamily="66" charset="0"/>
                        </a:rPr>
                        <a:t>Subject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a:solidFill>
                            <a:schemeClr val="tx1"/>
                          </a:solidFill>
                          <a:latin typeface="Comic Sans MS" panose="030F0702030302020204" pitchFamily="66" charset="0"/>
                        </a:rPr>
                        <a:t>Object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4996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 line with our school policy, we ensure inclusion through constructing enquiries which are graduated in ‘bite size’ steps allowing for children to achieve curricular goals through alternative assessment methods as appropriate. A broad range of learning and teaching strategies including questioning, working with additional adults where appropriate are employed.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8942303"/>
                  </a:ext>
                </a:extLst>
              </a:tr>
              <a:tr h="288545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Prior Learning</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New concept</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4200946497"/>
                  </a:ext>
                </a:extLst>
              </a:tr>
            </a:tbl>
          </a:graphicData>
        </a:graphic>
      </p:graphicFrame>
    </p:spTree>
    <p:extLst>
      <p:ext uri="{BB962C8B-B14F-4D97-AF65-F5344CB8AC3E}">
        <p14:creationId xmlns:p14="http://schemas.microsoft.com/office/powerpoint/2010/main" val="281244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8991757"/>
              </p:ext>
            </p:extLst>
          </p:nvPr>
        </p:nvGraphicFramePr>
        <p:xfrm>
          <a:off x="128336" y="71122"/>
          <a:ext cx="11951370" cy="6798616"/>
        </p:xfrm>
        <a:graphic>
          <a:graphicData uri="http://schemas.openxmlformats.org/drawingml/2006/table">
            <a:tbl>
              <a:tblPr firstRow="1" bandRow="1">
                <a:tableStyleId>{5C22544A-7EE6-4342-B048-85BDC9FD1C3A}</a:tableStyleId>
              </a:tblPr>
              <a:tblGrid>
                <a:gridCol w="1955958">
                  <a:extLst>
                    <a:ext uri="{9D8B030D-6E8A-4147-A177-3AD203B41FA5}">
                      <a16:colId xmlns:a16="http://schemas.microsoft.com/office/drawing/2014/main" val="20000"/>
                    </a:ext>
                  </a:extLst>
                </a:gridCol>
                <a:gridCol w="4101353">
                  <a:extLst>
                    <a:ext uri="{9D8B030D-6E8A-4147-A177-3AD203B41FA5}">
                      <a16:colId xmlns:a16="http://schemas.microsoft.com/office/drawing/2014/main" val="20001"/>
                    </a:ext>
                  </a:extLst>
                </a:gridCol>
                <a:gridCol w="1694329">
                  <a:extLst>
                    <a:ext uri="{9D8B030D-6E8A-4147-A177-3AD203B41FA5}">
                      <a16:colId xmlns:a16="http://schemas.microsoft.com/office/drawing/2014/main" val="217060104"/>
                    </a:ext>
                  </a:extLst>
                </a:gridCol>
                <a:gridCol w="2514600">
                  <a:extLst>
                    <a:ext uri="{9D8B030D-6E8A-4147-A177-3AD203B41FA5}">
                      <a16:colId xmlns:a16="http://schemas.microsoft.com/office/drawing/2014/main" val="20002"/>
                    </a:ext>
                  </a:extLst>
                </a:gridCol>
                <a:gridCol w="1685130">
                  <a:extLst>
                    <a:ext uri="{9D8B030D-6E8A-4147-A177-3AD203B41FA5}">
                      <a16:colId xmlns:a16="http://schemas.microsoft.com/office/drawing/2014/main" val="20003"/>
                    </a:ext>
                  </a:extLst>
                </a:gridCol>
              </a:tblGrid>
              <a:tr h="267604">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omic Sans MS" panose="030F0702030302020204" pitchFamily="66" charset="0"/>
                        </a:rPr>
                        <a:t>Curricular Goal</a:t>
                      </a:r>
                      <a:r>
                        <a:rPr lang="en-GB" sz="1200" baseline="0" dirty="0">
                          <a:solidFill>
                            <a:schemeClr val="tx1"/>
                          </a:solidFill>
                          <a:latin typeface="Comic Sans MS" panose="030F0702030302020204" pitchFamily="66" charset="0"/>
                        </a:rPr>
                        <a:t> – </a:t>
                      </a:r>
                      <a:r>
                        <a:rPr lang="en-GB" sz="1200" b="1" kern="1200" dirty="0">
                          <a:solidFill>
                            <a:schemeClr val="tx1"/>
                          </a:solidFill>
                          <a:effectLst/>
                          <a:latin typeface="Comic Sans MS" panose="030F0702030302020204" pitchFamily="66" charset="0"/>
                          <a:ea typeface="+mn-ea"/>
                          <a:cs typeface="+mn-cs"/>
                        </a:rPr>
                        <a:t>Explain the verb endings used in Latin and list 6 new Latin verbs and their meaning.</a:t>
                      </a: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0318070"/>
                  </a:ext>
                </a:extLst>
              </a:tr>
              <a:tr h="5798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Comic Sans MS" panose="030F0702030302020204" pitchFamily="66" charset="0"/>
                        </a:rPr>
                        <a:t>Y3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Autumn/Spring Unit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Sequence of lessons</a:t>
                      </a:r>
                    </a:p>
                    <a:p>
                      <a:pPr algn="ct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1" dirty="0">
                          <a:solidFill>
                            <a:schemeClr val="tx1"/>
                          </a:solidFill>
                          <a:latin typeface="Comic Sans MS" panose="030F0702030302020204" pitchFamily="66" charset="0"/>
                        </a:rPr>
                        <a:t>Substantive Knowledge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Disciplinary thinking skills </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the pupils will use to understand what they know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GB" sz="1100" b="1"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Key vocab </a:t>
                      </a:r>
                      <a:endParaRPr lang="en-GB" sz="120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1441">
                <a:tc rowSpan="3">
                  <a:txBody>
                    <a:bodyPr/>
                    <a:lstStyle/>
                    <a:p>
                      <a:r>
                        <a:rPr lang="en-US" sz="1000" kern="1200" dirty="0">
                          <a:solidFill>
                            <a:schemeClr val="tx1"/>
                          </a:solidFill>
                          <a:effectLst/>
                          <a:latin typeface="Comic Sans MS" panose="030F0702030302020204" pitchFamily="66" charset="0"/>
                          <a:ea typeface="+mn-ea"/>
                          <a:cs typeface="+mn-cs"/>
                        </a:rPr>
                        <a:t>LO: To understand what a verb is.</a:t>
                      </a:r>
                    </a:p>
                    <a:p>
                      <a:endParaRPr lang="en-GB" sz="100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Comic Sans MS" panose="030F0702030302020204" pitchFamily="66" charset="0"/>
                          <a:ea typeface="+mn-ea"/>
                          <a:cs typeface="+mn-cs"/>
                        </a:rPr>
                        <a:t>LO:</a:t>
                      </a:r>
                      <a:r>
                        <a:rPr lang="en-US" sz="1000" dirty="0">
                          <a:solidFill>
                            <a:schemeClr val="tx1"/>
                          </a:solidFill>
                          <a:latin typeface="Comic Sans MS" panose="030F0702030302020204" pitchFamily="66" charset="0"/>
                        </a:rPr>
                        <a:t> To see how Latin shows who is doing the verb by using code</a:t>
                      </a:r>
                    </a:p>
                    <a:p>
                      <a:endParaRPr lang="en-US" sz="1000" kern="1200" dirty="0">
                        <a:solidFill>
                          <a:schemeClr val="tx1"/>
                        </a:solidFill>
                        <a:effectLst/>
                        <a:latin typeface="Comic Sans MS" panose="030F0702030302020204" pitchFamily="66" charset="0"/>
                        <a:ea typeface="+mn-ea"/>
                        <a:cs typeface="+mn-cs"/>
                      </a:endParaRPr>
                    </a:p>
                    <a:p>
                      <a:r>
                        <a:rPr lang="en-US" sz="1000" kern="1200" dirty="0">
                          <a:solidFill>
                            <a:schemeClr val="tx1"/>
                          </a:solidFill>
                          <a:effectLst/>
                          <a:latin typeface="Comic Sans MS" panose="030F0702030302020204" pitchFamily="66" charset="0"/>
                          <a:ea typeface="+mn-ea"/>
                          <a:cs typeface="+mn-cs"/>
                        </a:rPr>
                        <a:t>LO: To rehearse Latin word endings and translate various Latin verbs.</a:t>
                      </a:r>
                    </a:p>
                    <a:p>
                      <a:endParaRPr lang="en-GB" sz="1000" kern="1200" dirty="0">
                        <a:solidFill>
                          <a:schemeClr val="tx1"/>
                        </a:solidFill>
                        <a:effectLst/>
                        <a:latin typeface="Comic Sans MS" panose="030F0702030302020204" pitchFamily="66" charset="0"/>
                        <a:ea typeface="+mn-ea"/>
                        <a:cs typeface="+mn-cs"/>
                      </a:endParaRPr>
                    </a:p>
                    <a:p>
                      <a:r>
                        <a:rPr lang="en-US" sz="1000" kern="1200" dirty="0">
                          <a:solidFill>
                            <a:schemeClr val="tx1"/>
                          </a:solidFill>
                          <a:effectLst/>
                          <a:latin typeface="Comic Sans MS" panose="030F0702030302020204" pitchFamily="66" charset="0"/>
                          <a:ea typeface="+mn-ea"/>
                          <a:cs typeface="+mn-cs"/>
                        </a:rPr>
                        <a:t>LO: </a:t>
                      </a:r>
                      <a:r>
                        <a:rPr lang="en-US" sz="1000" dirty="0">
                          <a:solidFill>
                            <a:schemeClr val="tx1"/>
                          </a:solidFill>
                          <a:latin typeface="Comic Sans MS" panose="030F0702030302020204" pitchFamily="66" charset="0"/>
                        </a:rPr>
                        <a:t>To understand the meaning or Greek roots in English compound words and use them to make our own monsters</a:t>
                      </a:r>
                    </a:p>
                    <a:p>
                      <a:endParaRPr lang="en-GB" sz="100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Comic Sans MS" panose="030F0702030302020204" pitchFamily="66" charset="0"/>
                          <a:ea typeface="+mn-ea"/>
                          <a:cs typeface="+mn-cs"/>
                        </a:rPr>
                        <a:t>LO: </a:t>
                      </a:r>
                      <a:r>
                        <a:rPr lang="en-US" sz="1000" dirty="0">
                          <a:solidFill>
                            <a:schemeClr val="tx1"/>
                          </a:solidFill>
                          <a:latin typeface="Comic Sans MS" panose="030F0702030302020204" pitchFamily="66" charset="0"/>
                        </a:rPr>
                        <a:t>To rehearse Latin verb endings and translate various Latin verbs</a:t>
                      </a:r>
                      <a:endParaRPr lang="en-US" sz="1000" kern="1200" dirty="0">
                        <a:solidFill>
                          <a:schemeClr val="tx1"/>
                        </a:solidFill>
                        <a:effectLst/>
                        <a:latin typeface="Comic Sans MS" panose="030F0702030302020204" pitchFamily="66" charset="0"/>
                        <a:ea typeface="+mn-ea"/>
                        <a:cs typeface="+mn-cs"/>
                      </a:endParaRPr>
                    </a:p>
                    <a:p>
                      <a:endParaRPr lang="en-GB" sz="100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Comic Sans MS" panose="030F0702030302020204" pitchFamily="66" charset="0"/>
                          <a:ea typeface="+mn-ea"/>
                          <a:cs typeface="+mn-cs"/>
                        </a:rPr>
                        <a:t>LO:</a:t>
                      </a:r>
                      <a:r>
                        <a:rPr lang="en-US" sz="1000" dirty="0">
                          <a:solidFill>
                            <a:schemeClr val="tx1"/>
                          </a:solidFill>
                          <a:latin typeface="Comic Sans MS" panose="030F0702030302020204" pitchFamily="66" charset="0"/>
                        </a:rPr>
                        <a:t> To learn about some major Greek gods and to make a Greek gods card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Comic Sans MS" panose="030F0702030302020204" pitchFamily="66" charset="0"/>
                        <a:ea typeface="+mn-ea"/>
                        <a:cs typeface="+mn-cs"/>
                      </a:endParaRPr>
                    </a:p>
                    <a:p>
                      <a:pPr algn="l"/>
                      <a:r>
                        <a:rPr lang="en-US" sz="1000" dirty="0">
                          <a:solidFill>
                            <a:schemeClr val="tx1"/>
                          </a:solidFill>
                          <a:latin typeface="Comic Sans MS" panose="030F0702030302020204" pitchFamily="66" charset="0"/>
                        </a:rPr>
                        <a:t>LO: To record more vocabulary in our mini dictionaries and to use this knowledge to read and illustrate the myth of Orpheus</a:t>
                      </a:r>
                    </a:p>
                    <a:p>
                      <a:endParaRPr lang="en-US" sz="1000" kern="1200" dirty="0">
                        <a:solidFill>
                          <a:schemeClr val="tx1"/>
                        </a:solidFill>
                        <a:effectLst/>
                        <a:latin typeface="Comic Sans MS" panose="030F0702030302020204" pitchFamily="66" charset="0"/>
                        <a:ea typeface="+mn-ea"/>
                        <a:cs typeface="+mn-cs"/>
                      </a:endParaRPr>
                    </a:p>
                    <a:p>
                      <a:pPr algn="l"/>
                      <a:r>
                        <a:rPr lang="en-US" sz="1000" kern="1200" dirty="0">
                          <a:solidFill>
                            <a:schemeClr val="tx1"/>
                          </a:solidFill>
                          <a:effectLst/>
                          <a:latin typeface="Comic Sans MS" panose="030F0702030302020204" pitchFamily="66" charset="0"/>
                          <a:ea typeface="+mn-ea"/>
                          <a:cs typeface="+mn-cs"/>
                        </a:rPr>
                        <a:t>LO: To recap and demonstrate what we’ve learnt in Unit 2.</a:t>
                      </a:r>
                      <a:endParaRPr lang="en-GB" sz="1000" kern="1200" dirty="0">
                        <a:solidFill>
                          <a:schemeClr val="tx1"/>
                        </a:solidFill>
                        <a:effectLst/>
                        <a:latin typeface="Comic Sans MS" panose="030F0702030302020204" pitchFamily="66"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Unit 2: Present tense verbs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Lesson 1 </a:t>
                      </a:r>
                      <a:r>
                        <a:rPr lang="en-GB" sz="1000" kern="1200" dirty="0">
                          <a:solidFill>
                            <a:schemeClr val="dk1"/>
                          </a:solidFill>
                          <a:effectLst/>
                          <a:latin typeface="Comic Sans MS" panose="030F0702030302020204" pitchFamily="66" charset="0"/>
                          <a:ea typeface="+mn-ea"/>
                          <a:cs typeface="+mn-cs"/>
                        </a:rPr>
                        <a:t>– 2.1 -Identify verbs</a:t>
                      </a:r>
                      <a:r>
                        <a:rPr lang="en-GB" sz="1000" kern="1200" baseline="0" dirty="0">
                          <a:solidFill>
                            <a:schemeClr val="dk1"/>
                          </a:solidFill>
                          <a:effectLst/>
                          <a:latin typeface="Comic Sans MS" panose="030F0702030302020204" pitchFamily="66" charset="0"/>
                          <a:ea typeface="+mn-ea"/>
                          <a:cs typeface="+mn-cs"/>
                        </a:rPr>
                        <a:t>. Follow the PPT and complete the verb and noun identification worksheet. </a:t>
                      </a:r>
                      <a:r>
                        <a:rPr lang="en-GB" sz="1000" b="1" kern="1200" baseline="0" dirty="0">
                          <a:solidFill>
                            <a:schemeClr val="dk1"/>
                          </a:solidFill>
                          <a:effectLst/>
                          <a:latin typeface="Comic Sans MS" panose="030F0702030302020204" pitchFamily="66" charset="0"/>
                          <a:ea typeface="+mn-ea"/>
                          <a:cs typeface="+mn-cs"/>
                        </a:rPr>
                        <a:t>FLOORBOOK</a:t>
                      </a:r>
                    </a:p>
                    <a:p>
                      <a:endParaRPr lang="en-GB" sz="1000" kern="1200" baseline="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baseline="0" dirty="0">
                          <a:solidFill>
                            <a:schemeClr val="dk1"/>
                          </a:solidFill>
                          <a:effectLst/>
                          <a:latin typeface="Comic Sans MS" panose="030F0702030302020204" pitchFamily="66" charset="0"/>
                          <a:ea typeface="+mn-ea"/>
                          <a:cs typeface="+mn-cs"/>
                        </a:rPr>
                        <a:t>Lesson 2 – 2.2 Learn about verb endings (o, s, t, </a:t>
                      </a:r>
                      <a:r>
                        <a:rPr lang="en-GB" sz="1000" kern="1200" baseline="0" dirty="0" err="1">
                          <a:solidFill>
                            <a:schemeClr val="dk1"/>
                          </a:solidFill>
                          <a:effectLst/>
                          <a:latin typeface="Comic Sans MS" panose="030F0702030302020204" pitchFamily="66" charset="0"/>
                          <a:ea typeface="+mn-ea"/>
                          <a:cs typeface="+mn-cs"/>
                        </a:rPr>
                        <a:t>mus</a:t>
                      </a:r>
                      <a:r>
                        <a:rPr lang="en-GB" sz="1000" kern="1200" baseline="0" dirty="0">
                          <a:solidFill>
                            <a:schemeClr val="dk1"/>
                          </a:solidFill>
                          <a:effectLst/>
                          <a:latin typeface="Comic Sans MS" panose="030F0702030302020204" pitchFamily="66" charset="0"/>
                          <a:ea typeface="+mn-ea"/>
                          <a:cs typeface="+mn-cs"/>
                        </a:rPr>
                        <a:t>, tis, </a:t>
                      </a:r>
                      <a:r>
                        <a:rPr lang="en-GB" sz="1000" kern="1200" baseline="0" dirty="0" err="1">
                          <a:solidFill>
                            <a:schemeClr val="dk1"/>
                          </a:solidFill>
                          <a:effectLst/>
                          <a:latin typeface="Comic Sans MS" panose="030F0702030302020204" pitchFamily="66" charset="0"/>
                          <a:ea typeface="+mn-ea"/>
                          <a:cs typeface="+mn-cs"/>
                        </a:rPr>
                        <a:t>nt</a:t>
                      </a:r>
                      <a:r>
                        <a:rPr lang="en-GB" sz="1000" kern="1200" baseline="0" dirty="0">
                          <a:solidFill>
                            <a:schemeClr val="dk1"/>
                          </a:solidFill>
                          <a:effectLst/>
                          <a:latin typeface="Comic Sans MS" panose="030F0702030302020204" pitchFamily="66" charset="0"/>
                          <a:ea typeface="+mn-ea"/>
                          <a:cs typeface="+mn-cs"/>
                        </a:rPr>
                        <a:t>). Follow the PPT and complete the worksheet sorting the verbs into what they mean. </a:t>
                      </a:r>
                      <a:r>
                        <a:rPr lang="en-GB" sz="1000" b="1" kern="1200" baseline="0" dirty="0">
                          <a:solidFill>
                            <a:schemeClr val="dk1"/>
                          </a:solidFill>
                          <a:effectLst/>
                          <a:latin typeface="Comic Sans MS" panose="030F0702030302020204" pitchFamily="66" charset="0"/>
                          <a:ea typeface="+mn-ea"/>
                          <a:cs typeface="+mn-cs"/>
                        </a:rPr>
                        <a:t>BOOKS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baseline="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US" sz="1000" kern="1200" dirty="0">
                          <a:solidFill>
                            <a:schemeClr val="dk1"/>
                          </a:solidFill>
                          <a:effectLst/>
                          <a:latin typeface="Comic Sans MS" panose="030F0702030302020204" pitchFamily="66" charset="0"/>
                          <a:ea typeface="+mn-ea"/>
                          <a:cs typeface="+mn-cs"/>
                        </a:rPr>
                        <a:t>Lesson 3 – 2.3 Identify the verb ending in Latin verbs and explain what the word means. </a:t>
                      </a:r>
                      <a:r>
                        <a:rPr lang="en-GB" sz="1000" kern="1200" baseline="0" dirty="0">
                          <a:solidFill>
                            <a:schemeClr val="dk1"/>
                          </a:solidFill>
                          <a:effectLst/>
                          <a:latin typeface="Comic Sans MS" panose="030F0702030302020204" pitchFamily="66" charset="0"/>
                          <a:ea typeface="+mn-ea"/>
                          <a:cs typeface="+mn-cs"/>
                        </a:rPr>
                        <a:t>Follow the PPT and complete the worksheet sort and write the Latin meaning. </a:t>
                      </a:r>
                      <a:r>
                        <a:rPr lang="en-GB" sz="1000" b="1" kern="1200" baseline="0" dirty="0">
                          <a:solidFill>
                            <a:schemeClr val="dk1"/>
                          </a:solidFill>
                          <a:effectLst/>
                          <a:latin typeface="Comic Sans MS" panose="030F0702030302020204" pitchFamily="66" charset="0"/>
                          <a:ea typeface="+mn-ea"/>
                          <a:cs typeface="+mn-cs"/>
                        </a:rPr>
                        <a:t>BOOKS</a:t>
                      </a:r>
                    </a:p>
                    <a:p>
                      <a:endParaRPr lang="en-US" sz="1000" b="1" kern="1200" baseline="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Comic Sans MS" panose="030F0702030302020204" pitchFamily="66" charset="0"/>
                          <a:ea typeface="+mn-ea"/>
                          <a:cs typeface="+mn-cs"/>
                        </a:rPr>
                        <a:t>TO BE COMPLETED BY END OF AUTUMN 2.</a:t>
                      </a:r>
                      <a:endParaRPr lang="en-GB" sz="1000" b="1" kern="1200" baseline="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4 – 2.4 Naming Latin animals/creatures.</a:t>
                      </a:r>
                    </a:p>
                    <a:p>
                      <a:r>
                        <a:rPr lang="en-US" sz="1000" kern="1200" dirty="0">
                          <a:solidFill>
                            <a:schemeClr val="dk1"/>
                          </a:solidFill>
                          <a:effectLst/>
                          <a:latin typeface="Comic Sans MS" panose="030F0702030302020204" pitchFamily="66" charset="0"/>
                          <a:ea typeface="+mn-ea"/>
                          <a:cs typeface="+mn-cs"/>
                        </a:rPr>
                        <a:t>Follow the PPT and get the children to work in a group to create a</a:t>
                      </a:r>
                      <a:r>
                        <a:rPr lang="en-US" sz="1000" kern="1200" baseline="0" dirty="0">
                          <a:solidFill>
                            <a:schemeClr val="dk1"/>
                          </a:solidFill>
                          <a:effectLst/>
                          <a:latin typeface="Comic Sans MS" panose="030F0702030302020204" pitchFamily="66" charset="0"/>
                          <a:ea typeface="+mn-ea"/>
                          <a:cs typeface="+mn-cs"/>
                        </a:rPr>
                        <a:t> new mythical monster. </a:t>
                      </a:r>
                      <a:r>
                        <a:rPr lang="en-US" sz="1000" b="1" kern="1200" baseline="0" dirty="0">
                          <a:solidFill>
                            <a:schemeClr val="dk1"/>
                          </a:solidFill>
                          <a:effectLst/>
                          <a:latin typeface="Comic Sans MS" panose="030F0702030302020204" pitchFamily="66" charset="0"/>
                          <a:ea typeface="+mn-ea"/>
                          <a:cs typeface="+mn-cs"/>
                        </a:rPr>
                        <a:t>A3 PAPER TO PRESENT TO CLASS/PHOTOS</a:t>
                      </a:r>
                      <a:endParaRPr lang="en-US" sz="1000" b="1" kern="120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5 – 2.5 </a:t>
                      </a:r>
                      <a:r>
                        <a:rPr lang="en-US" sz="1000" kern="1200" dirty="0">
                          <a:solidFill>
                            <a:schemeClr val="dk1"/>
                          </a:solidFill>
                          <a:effectLst/>
                          <a:latin typeface="Comic Sans MS" panose="030F0702030302020204" pitchFamily="66" charset="0"/>
                          <a:ea typeface="+mn-ea"/>
                          <a:cs typeface="+mn-cs"/>
                        </a:rPr>
                        <a:t>Identify the verb ending in Latin verbs and explain what the word means (Continuation of Lesson 3) Follow the PPT and then complete the crossword. </a:t>
                      </a:r>
                      <a:r>
                        <a:rPr lang="en-US" sz="1000" b="1" kern="1200" dirty="0">
                          <a:solidFill>
                            <a:schemeClr val="dk1"/>
                          </a:solidFill>
                          <a:effectLst/>
                          <a:latin typeface="Comic Sans MS" panose="030F0702030302020204" pitchFamily="66" charset="0"/>
                          <a:ea typeface="+mn-ea"/>
                          <a:cs typeface="+mn-cs"/>
                        </a:rPr>
                        <a:t>BOOKS</a:t>
                      </a:r>
                      <a:endParaRPr lang="en-US" sz="1000" b="1" kern="1200" baseline="0" dirty="0">
                        <a:solidFill>
                          <a:schemeClr val="dk1"/>
                        </a:solidFill>
                        <a:effectLst/>
                        <a:latin typeface="Comic Sans MS" panose="030F0702030302020204" pitchFamily="66" charset="0"/>
                        <a:ea typeface="+mn-ea"/>
                        <a:cs typeface="+mn-cs"/>
                      </a:endParaRPr>
                    </a:p>
                    <a:p>
                      <a:endParaRPr lang="en-GB" sz="1000" kern="1200" dirty="0">
                        <a:solidFill>
                          <a:schemeClr val="dk1"/>
                        </a:solidFill>
                        <a:effectLst/>
                        <a:latin typeface="Comic Sans MS" panose="030F0702030302020204" pitchFamily="66" charset="0"/>
                        <a:ea typeface="+mn-ea"/>
                        <a:cs typeface="+mn-cs"/>
                      </a:endParaRPr>
                    </a:p>
                    <a:p>
                      <a:r>
                        <a:rPr lang="en-GB" sz="1000" kern="1200" dirty="0">
                          <a:solidFill>
                            <a:schemeClr val="dk1"/>
                          </a:solidFill>
                          <a:effectLst/>
                          <a:latin typeface="Comic Sans MS" panose="030F0702030302020204" pitchFamily="66" charset="0"/>
                          <a:ea typeface="+mn-ea"/>
                          <a:cs typeface="+mn-cs"/>
                        </a:rPr>
                        <a:t>Lesson 6 – 2.5a </a:t>
                      </a:r>
                      <a:r>
                        <a:rPr lang="en-US" sz="1000" kern="1200" dirty="0">
                          <a:solidFill>
                            <a:schemeClr val="dk1"/>
                          </a:solidFill>
                          <a:effectLst/>
                          <a:latin typeface="Comic Sans MS" panose="030F0702030302020204" pitchFamily="66" charset="0"/>
                          <a:ea typeface="+mn-ea"/>
                          <a:cs typeface="+mn-cs"/>
                        </a:rPr>
                        <a:t>Read about the Greek gods. Follow the PPT</a:t>
                      </a:r>
                      <a:r>
                        <a:rPr lang="en-US" sz="1000" kern="1200" baseline="0" dirty="0">
                          <a:solidFill>
                            <a:schemeClr val="dk1"/>
                          </a:solidFill>
                          <a:effectLst/>
                          <a:latin typeface="Comic Sans MS" panose="030F0702030302020204" pitchFamily="66" charset="0"/>
                          <a:ea typeface="+mn-ea"/>
                          <a:cs typeface="+mn-cs"/>
                        </a:rPr>
                        <a:t>. Get the children into partners. Give them one god to illustrate and present back to the class. </a:t>
                      </a:r>
                      <a:r>
                        <a:rPr lang="en-US" sz="1000" b="1" kern="1200" baseline="0" dirty="0">
                          <a:solidFill>
                            <a:schemeClr val="dk1"/>
                          </a:solidFill>
                          <a:effectLst/>
                          <a:latin typeface="Comic Sans MS" panose="030F0702030302020204" pitchFamily="66" charset="0"/>
                          <a:ea typeface="+mn-ea"/>
                          <a:cs typeface="+mn-cs"/>
                        </a:rPr>
                        <a:t>A3 PAPER TO PRESENT TO CLASS/PHOTOS</a:t>
                      </a:r>
                    </a:p>
                    <a:p>
                      <a:endParaRPr lang="en-GB" sz="1000" kern="120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effectLst/>
                          <a:latin typeface="Comic Sans MS" panose="030F0702030302020204" pitchFamily="66" charset="0"/>
                          <a:ea typeface="+mn-ea"/>
                          <a:cs typeface="+mn-cs"/>
                        </a:rPr>
                        <a:t>Lesson 7 – 2.6 Read the Myth of Orpheus.</a:t>
                      </a:r>
                      <a:r>
                        <a:rPr lang="en-GB" sz="1000" kern="1200" baseline="0" dirty="0">
                          <a:solidFill>
                            <a:schemeClr val="dk1"/>
                          </a:solidFill>
                          <a:effectLst/>
                          <a:latin typeface="Comic Sans MS" panose="030F0702030302020204" pitchFamily="66" charset="0"/>
                          <a:ea typeface="+mn-ea"/>
                          <a:cs typeface="+mn-cs"/>
                        </a:rPr>
                        <a:t> Follow the PPT and ask children to complete the storyboard. </a:t>
                      </a:r>
                      <a:r>
                        <a:rPr lang="en-GB" sz="1000" b="1" kern="1200" baseline="0" dirty="0">
                          <a:solidFill>
                            <a:schemeClr val="dk1"/>
                          </a:solidFill>
                          <a:effectLst/>
                          <a:latin typeface="Comic Sans MS" panose="030F0702030302020204" pitchFamily="66" charset="0"/>
                          <a:ea typeface="+mn-ea"/>
                          <a:cs typeface="+mn-cs"/>
                        </a:rPr>
                        <a:t>BOOKS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kern="1200" baseline="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dk1"/>
                          </a:solidFill>
                          <a:effectLst/>
                          <a:latin typeface="Comic Sans MS" panose="030F0702030302020204" pitchFamily="66" charset="0"/>
                          <a:ea typeface="+mn-ea"/>
                          <a:cs typeface="+mn-cs"/>
                        </a:rPr>
                        <a:t>L</a:t>
                      </a:r>
                      <a:r>
                        <a:rPr lang="en-GB" sz="1000" b="0" kern="1200" baseline="0" dirty="0" err="1">
                          <a:solidFill>
                            <a:schemeClr val="dk1"/>
                          </a:solidFill>
                          <a:effectLst/>
                          <a:latin typeface="Comic Sans MS" panose="030F0702030302020204" pitchFamily="66" charset="0"/>
                          <a:ea typeface="+mn-ea"/>
                          <a:cs typeface="+mn-cs"/>
                        </a:rPr>
                        <a:t>esson</a:t>
                      </a:r>
                      <a:r>
                        <a:rPr lang="en-GB" sz="1000" b="0" kern="1200" baseline="0" dirty="0">
                          <a:solidFill>
                            <a:schemeClr val="dk1"/>
                          </a:solidFill>
                          <a:effectLst/>
                          <a:latin typeface="Comic Sans MS" panose="030F0702030302020204" pitchFamily="66" charset="0"/>
                          <a:ea typeface="+mn-ea"/>
                          <a:cs typeface="+mn-cs"/>
                        </a:rPr>
                        <a:t> 8 – 2.7 – Recap what has been learnt. Follow the PPT and get the children to complete the end of unit quiz in their books. </a:t>
                      </a:r>
                      <a:r>
                        <a:rPr lang="en-GB" sz="1000" b="1" kern="1200" baseline="0" dirty="0">
                          <a:solidFill>
                            <a:schemeClr val="dk1"/>
                          </a:solidFill>
                          <a:effectLst/>
                          <a:latin typeface="Comic Sans MS" panose="030F0702030302020204" pitchFamily="66" charset="0"/>
                          <a:ea typeface="+mn-ea"/>
                          <a:cs typeface="+mn-cs"/>
                        </a:rPr>
                        <a:t>BOOKS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baseline="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Comic Sans MS" panose="030F0702030302020204" pitchFamily="66" charset="0"/>
                          <a:ea typeface="+mn-ea"/>
                          <a:cs typeface="+mn-cs"/>
                        </a:rPr>
                        <a:t>TO BE COMPLETED BY END OF SPRING 1.</a:t>
                      </a:r>
                      <a:endParaRPr lang="en-US" sz="1000" b="1" kern="1200" dirty="0">
                        <a:solidFill>
                          <a:schemeClr val="dk1"/>
                        </a:solidFill>
                        <a:effectLst/>
                        <a:latin typeface="Comic Sans MS" panose="030F0702030302020204"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Recall the verb endings and what they mean.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Comic Sans MS" panose="030F0702030302020204" pitchFamily="66" charset="0"/>
                          <a:ea typeface="+mn-ea"/>
                          <a:cs typeface="+mn-cs"/>
                        </a:rPr>
                        <a:t>(o = I, s = you, t = he, </a:t>
                      </a:r>
                      <a:r>
                        <a:rPr lang="en-GB" sz="1100" kern="1200" baseline="0" dirty="0" err="1">
                          <a:solidFill>
                            <a:schemeClr val="dk1"/>
                          </a:solidFill>
                          <a:effectLst/>
                          <a:latin typeface="Comic Sans MS" panose="030F0702030302020204" pitchFamily="66" charset="0"/>
                          <a:ea typeface="+mn-ea"/>
                          <a:cs typeface="+mn-cs"/>
                        </a:rPr>
                        <a:t>mus</a:t>
                      </a:r>
                      <a:r>
                        <a:rPr lang="en-GB" sz="1100" kern="1200" baseline="0" dirty="0">
                          <a:solidFill>
                            <a:schemeClr val="dk1"/>
                          </a:solidFill>
                          <a:effectLst/>
                          <a:latin typeface="Comic Sans MS" panose="030F0702030302020204" pitchFamily="66" charset="0"/>
                          <a:ea typeface="+mn-ea"/>
                          <a:cs typeface="+mn-cs"/>
                        </a:rPr>
                        <a:t> = we, tis = </a:t>
                      </a:r>
                      <a:r>
                        <a:rPr lang="en-GB" sz="1100" kern="1200" baseline="0" dirty="0" err="1">
                          <a:solidFill>
                            <a:schemeClr val="dk1"/>
                          </a:solidFill>
                          <a:effectLst/>
                          <a:latin typeface="Comic Sans MS" panose="030F0702030302020204" pitchFamily="66" charset="0"/>
                          <a:ea typeface="+mn-ea"/>
                          <a:cs typeface="+mn-cs"/>
                        </a:rPr>
                        <a:t>y’all</a:t>
                      </a:r>
                      <a:r>
                        <a:rPr lang="en-GB" sz="1100" kern="1200" baseline="0" dirty="0">
                          <a:solidFill>
                            <a:schemeClr val="dk1"/>
                          </a:solidFill>
                          <a:effectLst/>
                          <a:latin typeface="Comic Sans MS" panose="030F0702030302020204" pitchFamily="66" charset="0"/>
                          <a:ea typeface="+mn-ea"/>
                          <a:cs typeface="+mn-cs"/>
                        </a:rPr>
                        <a:t>, </a:t>
                      </a:r>
                      <a:r>
                        <a:rPr lang="en-GB" sz="1100" kern="1200" baseline="0" dirty="0" err="1">
                          <a:solidFill>
                            <a:schemeClr val="dk1"/>
                          </a:solidFill>
                          <a:effectLst/>
                          <a:latin typeface="Comic Sans MS" panose="030F0702030302020204" pitchFamily="66" charset="0"/>
                          <a:ea typeface="+mn-ea"/>
                          <a:cs typeface="+mn-cs"/>
                        </a:rPr>
                        <a:t>nt</a:t>
                      </a:r>
                      <a:r>
                        <a:rPr lang="en-GB" sz="1100" kern="1200" baseline="0" dirty="0">
                          <a:solidFill>
                            <a:schemeClr val="dk1"/>
                          </a:solidFill>
                          <a:effectLst/>
                          <a:latin typeface="Comic Sans MS" panose="030F0702030302020204" pitchFamily="66" charset="0"/>
                          <a:ea typeface="+mn-ea"/>
                          <a:cs typeface="+mn-cs"/>
                        </a:rPr>
                        <a:t> = they)</a:t>
                      </a: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5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Recall the meaning of </a:t>
                      </a: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laborare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a:t>
                      </a: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ridere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a:t>
                      </a: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videre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a:t>
                      </a: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amare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a:t>
                      </a: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habitare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a:t>
                      </a: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cantare</a:t>
                      </a: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Explain who Orpheus was.</a:t>
                      </a: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ct val="100000"/>
                        </a:lnSpc>
                        <a:spcAft>
                          <a:spcPts val="0"/>
                        </a:spcAft>
                      </a:pPr>
                      <a:endParaRPr lang="en-GB" sz="1100" baseline="0" dirty="0">
                        <a:effectLst/>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Understand and use the verb endings in words learnt.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baseline="0" dirty="0">
                          <a:solidFill>
                            <a:schemeClr val="dk1"/>
                          </a:solidFill>
                          <a:effectLst/>
                          <a:latin typeface="Comic Sans MS" panose="030F0702030302020204" pitchFamily="66" charset="0"/>
                          <a:ea typeface="+mn-ea"/>
                          <a:cs typeface="+mn-cs"/>
                        </a:rPr>
                        <a:t>(o = I, s = you, t = he, </a:t>
                      </a:r>
                      <a:r>
                        <a:rPr lang="en-GB" sz="1050" kern="1200" baseline="0" dirty="0" err="1">
                          <a:solidFill>
                            <a:schemeClr val="dk1"/>
                          </a:solidFill>
                          <a:effectLst/>
                          <a:latin typeface="Comic Sans MS" panose="030F0702030302020204" pitchFamily="66" charset="0"/>
                          <a:ea typeface="+mn-ea"/>
                          <a:cs typeface="+mn-cs"/>
                        </a:rPr>
                        <a:t>mus</a:t>
                      </a:r>
                      <a:r>
                        <a:rPr lang="en-GB" sz="1050" kern="1200" baseline="0" dirty="0">
                          <a:solidFill>
                            <a:schemeClr val="dk1"/>
                          </a:solidFill>
                          <a:effectLst/>
                          <a:latin typeface="Comic Sans MS" panose="030F0702030302020204" pitchFamily="66" charset="0"/>
                          <a:ea typeface="+mn-ea"/>
                          <a:cs typeface="+mn-cs"/>
                        </a:rPr>
                        <a:t> = we, tis = </a:t>
                      </a:r>
                      <a:r>
                        <a:rPr lang="en-GB" sz="1050" kern="1200" baseline="0" dirty="0" err="1">
                          <a:solidFill>
                            <a:schemeClr val="dk1"/>
                          </a:solidFill>
                          <a:effectLst/>
                          <a:latin typeface="Comic Sans MS" panose="030F0702030302020204" pitchFamily="66" charset="0"/>
                          <a:ea typeface="+mn-ea"/>
                          <a:cs typeface="+mn-cs"/>
                        </a:rPr>
                        <a:t>y’all</a:t>
                      </a:r>
                      <a:r>
                        <a:rPr lang="en-GB" sz="1050" kern="1200" baseline="0" dirty="0">
                          <a:solidFill>
                            <a:schemeClr val="dk1"/>
                          </a:solidFill>
                          <a:effectLst/>
                          <a:latin typeface="Comic Sans MS" panose="030F0702030302020204" pitchFamily="66" charset="0"/>
                          <a:ea typeface="+mn-ea"/>
                          <a:cs typeface="+mn-cs"/>
                        </a:rPr>
                        <a:t>, </a:t>
                      </a:r>
                      <a:r>
                        <a:rPr lang="en-GB" sz="1050" kern="1200" baseline="0" dirty="0" err="1">
                          <a:solidFill>
                            <a:schemeClr val="dk1"/>
                          </a:solidFill>
                          <a:effectLst/>
                          <a:latin typeface="Comic Sans MS" panose="030F0702030302020204" pitchFamily="66" charset="0"/>
                          <a:ea typeface="+mn-ea"/>
                          <a:cs typeface="+mn-cs"/>
                        </a:rPr>
                        <a:t>nt</a:t>
                      </a:r>
                      <a:r>
                        <a:rPr lang="en-GB" sz="1050" kern="1200" baseline="0" dirty="0">
                          <a:solidFill>
                            <a:schemeClr val="dk1"/>
                          </a:solidFill>
                          <a:effectLst/>
                          <a:latin typeface="Comic Sans MS" panose="030F0702030302020204" pitchFamily="66" charset="0"/>
                          <a:ea typeface="+mn-ea"/>
                          <a:cs typeface="+mn-cs"/>
                        </a:rPr>
                        <a:t> = they)</a:t>
                      </a:r>
                      <a:endPar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Apply the words learnt to be able to read a short mythical story.</a:t>
                      </a: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verb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Laborare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=to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Ridere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 to laugh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Videre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=to see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Amare =to 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Habitare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=to live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prstClr val="black"/>
                          </a:solidFill>
                          <a:effectLst/>
                          <a:uLnTx/>
                          <a:uFillTx/>
                          <a:latin typeface="Comic Sans MS" panose="030F0702030302020204" pitchFamily="66" charset="0"/>
                          <a:ea typeface="Calibri"/>
                          <a:cs typeface="Times New Roman"/>
                        </a:rPr>
                        <a:t>Cantare</a:t>
                      </a:r>
                      <a:r>
                        <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rPr>
                        <a:t> =to sing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Comic Sans MS" panose="030F0702030302020204" pitchFamily="66" charset="0"/>
                          <a:ea typeface="+mn-ea"/>
                          <a:cs typeface="+mn-cs"/>
                        </a:rPr>
                        <a:t>o = I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Comic Sans MS" panose="030F0702030302020204" pitchFamily="66" charset="0"/>
                          <a:ea typeface="+mn-ea"/>
                          <a:cs typeface="+mn-cs"/>
                        </a:rPr>
                        <a:t>s =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Comic Sans MS" panose="030F0702030302020204" pitchFamily="66" charset="0"/>
                          <a:ea typeface="+mn-ea"/>
                          <a:cs typeface="+mn-cs"/>
                        </a:rPr>
                        <a:t>t = he,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err="1">
                          <a:solidFill>
                            <a:schemeClr val="dk1"/>
                          </a:solidFill>
                          <a:effectLst/>
                          <a:latin typeface="Comic Sans MS" panose="030F0702030302020204" pitchFamily="66" charset="0"/>
                          <a:ea typeface="+mn-ea"/>
                          <a:cs typeface="+mn-cs"/>
                        </a:rPr>
                        <a:t>mus</a:t>
                      </a:r>
                      <a:r>
                        <a:rPr lang="en-GB" sz="1100" kern="1200" baseline="0" dirty="0">
                          <a:solidFill>
                            <a:schemeClr val="dk1"/>
                          </a:solidFill>
                          <a:effectLst/>
                          <a:latin typeface="Comic Sans MS" panose="030F0702030302020204" pitchFamily="66" charset="0"/>
                          <a:ea typeface="+mn-ea"/>
                          <a:cs typeface="+mn-cs"/>
                        </a:rPr>
                        <a:t> = we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Comic Sans MS" panose="030F0702030302020204" pitchFamily="66" charset="0"/>
                          <a:ea typeface="+mn-ea"/>
                          <a:cs typeface="+mn-cs"/>
                        </a:rPr>
                        <a:t>tis = </a:t>
                      </a:r>
                      <a:r>
                        <a:rPr lang="en-GB" sz="1100" kern="1200" baseline="0" dirty="0" err="1">
                          <a:solidFill>
                            <a:schemeClr val="dk1"/>
                          </a:solidFill>
                          <a:effectLst/>
                          <a:latin typeface="Comic Sans MS" panose="030F0702030302020204" pitchFamily="66" charset="0"/>
                          <a:ea typeface="+mn-ea"/>
                          <a:cs typeface="+mn-cs"/>
                        </a:rPr>
                        <a:t>y’all</a:t>
                      </a:r>
                      <a:r>
                        <a:rPr lang="en-GB" sz="1100" kern="1200" baseline="0" dirty="0">
                          <a:solidFill>
                            <a:schemeClr val="dk1"/>
                          </a:solidFill>
                          <a:effectLst/>
                          <a:latin typeface="Comic Sans MS" panose="030F0702030302020204" pitchFamily="66"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err="1">
                          <a:solidFill>
                            <a:schemeClr val="dk1"/>
                          </a:solidFill>
                          <a:effectLst/>
                          <a:latin typeface="Comic Sans MS" panose="030F0702030302020204" pitchFamily="66" charset="0"/>
                          <a:ea typeface="+mn-ea"/>
                          <a:cs typeface="+mn-cs"/>
                        </a:rPr>
                        <a:t>nt</a:t>
                      </a:r>
                      <a:r>
                        <a:rPr lang="en-GB" sz="1100" kern="1200" baseline="0" dirty="0">
                          <a:solidFill>
                            <a:schemeClr val="dk1"/>
                          </a:solidFill>
                          <a:effectLst/>
                          <a:latin typeface="Comic Sans MS" panose="030F0702030302020204" pitchFamily="66" charset="0"/>
                          <a:ea typeface="+mn-ea"/>
                          <a:cs typeface="+mn-cs"/>
                        </a:rPr>
                        <a:t> = they</a:t>
                      </a: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211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 line with our school policy, we ensure inclusion through constructing enquiries which are graduated in ‘bite size’ steps allowing for children to achieve curricular goals through alternative assessment methods as appropriate. A broad range of learning and teaching strategies including questioning, working with additional adults where appropriate are employed.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8942303"/>
                  </a:ext>
                </a:extLst>
              </a:tr>
              <a:tr h="279178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Prior Learning</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New concept</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4200946497"/>
                  </a:ext>
                </a:extLst>
              </a:tr>
            </a:tbl>
          </a:graphicData>
        </a:graphic>
      </p:graphicFrame>
    </p:spTree>
    <p:extLst>
      <p:ext uri="{BB962C8B-B14F-4D97-AF65-F5344CB8AC3E}">
        <p14:creationId xmlns:p14="http://schemas.microsoft.com/office/powerpoint/2010/main" val="313946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918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50737"/>
            <a:ext cx="7729728" cy="994737"/>
          </a:xfrm>
        </p:spPr>
        <p:txBody>
          <a:bodyPr/>
          <a:lstStyle/>
          <a:p>
            <a:r>
              <a:rPr lang="en-GB" dirty="0"/>
              <a:t>Curricular goals</a:t>
            </a:r>
          </a:p>
        </p:txBody>
      </p:sp>
      <p:sp>
        <p:nvSpPr>
          <p:cNvPr id="3" name="Content Placeholder 2"/>
          <p:cNvSpPr>
            <a:spLocks noGrp="1"/>
          </p:cNvSpPr>
          <p:nvPr>
            <p:ph idx="1"/>
          </p:nvPr>
        </p:nvSpPr>
        <p:spPr>
          <a:xfrm>
            <a:off x="470263" y="1580606"/>
            <a:ext cx="11482251" cy="5146764"/>
          </a:xfrm>
        </p:spPr>
        <p:txBody>
          <a:bodyPr>
            <a:normAutofit fontScale="85000" lnSpcReduction="20000"/>
          </a:bodyPr>
          <a:lstStyle/>
          <a:p>
            <a:r>
              <a:rPr lang="en-GB" sz="3200" dirty="0"/>
              <a:t>An effective curricular goal should:</a:t>
            </a:r>
          </a:p>
          <a:p>
            <a:pPr lvl="1">
              <a:buFont typeface="Courier New" panose="02070309020205020404" pitchFamily="49" charset="0"/>
              <a:buChar char="o"/>
            </a:pPr>
            <a:r>
              <a:rPr lang="en-GB" sz="3200" dirty="0"/>
              <a:t>Ask the children to ‘do’ something, e.g. describe, compare, explain, etc. to demonstrate their understanding of the knowledge gained (</a:t>
            </a:r>
            <a:r>
              <a:rPr lang="en-GB" sz="3200" dirty="0">
                <a:solidFill>
                  <a:schemeClr val="tx1"/>
                </a:solidFill>
              </a:rPr>
              <a:t>often using their disciplinary knowledge for this, to avoid the verb becoming generic and preventing a series of disconnected facts)</a:t>
            </a:r>
          </a:p>
          <a:p>
            <a:pPr lvl="1">
              <a:buFont typeface="Courier New" panose="02070309020205020404" pitchFamily="49" charset="0"/>
              <a:buChar char="o"/>
            </a:pPr>
            <a:r>
              <a:rPr lang="en-GB" sz="3200" dirty="0"/>
              <a:t>Be an opportunity for the children to recall the substantive knowledge (sticky knowledge) they have learned over a sequence of lessons</a:t>
            </a:r>
          </a:p>
          <a:p>
            <a:pPr lvl="1">
              <a:buFont typeface="Courier New" panose="02070309020205020404" pitchFamily="49" charset="0"/>
              <a:buChar char="o"/>
            </a:pPr>
            <a:r>
              <a:rPr lang="en-GB" sz="3200" dirty="0"/>
              <a:t>Get progressively more challenging and complex the higher up the school the children are</a:t>
            </a:r>
          </a:p>
          <a:p>
            <a:pPr lvl="1">
              <a:buFont typeface="Courier New" panose="02070309020205020404" pitchFamily="49" charset="0"/>
              <a:buChar char="o"/>
            </a:pPr>
            <a:r>
              <a:rPr lang="en-GB" sz="3200" dirty="0"/>
              <a:t>Be measurable, i.e. you should be able to say if the children have achieved this, partially achieved it or not achieved it at all</a:t>
            </a:r>
          </a:p>
          <a:p>
            <a:pPr lvl="1"/>
            <a:r>
              <a:rPr lang="en-GB" sz="3200" dirty="0">
                <a:solidFill>
                  <a:schemeClr val="tx1"/>
                </a:solidFill>
              </a:rPr>
              <a:t>Curricular goals should avoid describing an activity only but should reflect the intended learning you want to assess </a:t>
            </a:r>
          </a:p>
          <a:p>
            <a:pPr lvl="1">
              <a:buFont typeface="Courier New" panose="02070309020205020404" pitchFamily="49" charset="0"/>
              <a:buChar char="o"/>
            </a:pPr>
            <a:endParaRPr lang="en-GB" sz="2600" dirty="0"/>
          </a:p>
          <a:p>
            <a:endParaRPr lang="en-GB" sz="2800" dirty="0"/>
          </a:p>
        </p:txBody>
      </p:sp>
    </p:spTree>
    <p:extLst>
      <p:ext uri="{BB962C8B-B14F-4D97-AF65-F5344CB8AC3E}">
        <p14:creationId xmlns:p14="http://schemas.microsoft.com/office/powerpoint/2010/main" val="400261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31399" y="298487"/>
            <a:ext cx="9425288" cy="807502"/>
          </a:xfrm>
        </p:spPr>
        <p:txBody>
          <a:bodyPr>
            <a:normAutofit fontScale="90000"/>
          </a:bodyPr>
          <a:lstStyle/>
          <a:p>
            <a:br>
              <a:rPr lang="en-US" dirty="0"/>
            </a:br>
            <a:r>
              <a:rPr lang="en-US" dirty="0"/>
              <a:t>Verbs that will help when writing curricular goals</a:t>
            </a:r>
            <a:br>
              <a:rPr lang="en-US" dirty="0"/>
            </a:br>
            <a:endParaRPr lang="en-GB" dirty="0"/>
          </a:p>
        </p:txBody>
      </p:sp>
      <p:sp>
        <p:nvSpPr>
          <p:cNvPr id="5" name="Rectangle 4"/>
          <p:cNvSpPr/>
          <p:nvPr/>
        </p:nvSpPr>
        <p:spPr>
          <a:xfrm>
            <a:off x="320763" y="1398506"/>
            <a:ext cx="11443063" cy="5262979"/>
          </a:xfrm>
          <a:prstGeom prst="rect">
            <a:avLst/>
          </a:prstGeom>
        </p:spPr>
        <p:txBody>
          <a:bodyPr wrap="square">
            <a:spAutoFit/>
          </a:bodyPr>
          <a:lstStyle/>
          <a:p>
            <a:r>
              <a:rPr lang="en-US" sz="1600" b="1" dirty="0"/>
              <a:t>Knowledge Level: The successful pupil will recognize or recall learned information:</a:t>
            </a:r>
          </a:p>
          <a:p>
            <a:r>
              <a:rPr lang="en-US" sz="1600" dirty="0">
                <a:solidFill>
                  <a:srgbClr val="FF0000"/>
                </a:solidFill>
              </a:rPr>
              <a:t>List, </a:t>
            </a:r>
            <a:r>
              <a:rPr lang="en-US" sz="1600" dirty="0"/>
              <a:t>record, underline, state, define, arrange, name, relate, </a:t>
            </a:r>
            <a:r>
              <a:rPr lang="en-US" sz="1600" dirty="0">
                <a:solidFill>
                  <a:srgbClr val="FF0000"/>
                </a:solidFill>
              </a:rPr>
              <a:t>describe,</a:t>
            </a:r>
            <a:r>
              <a:rPr lang="en-US" sz="1600" dirty="0"/>
              <a:t> tell,  memorize, </a:t>
            </a:r>
            <a:r>
              <a:rPr lang="en-US" sz="1600" dirty="0">
                <a:solidFill>
                  <a:srgbClr val="FF0000"/>
                </a:solidFill>
              </a:rPr>
              <a:t>recall,</a:t>
            </a:r>
            <a:r>
              <a:rPr lang="en-US" sz="1600" dirty="0"/>
              <a:t> repeat. recognize, </a:t>
            </a:r>
            <a:r>
              <a:rPr lang="en-US" sz="1600" dirty="0">
                <a:solidFill>
                  <a:srgbClr val="FF0000"/>
                </a:solidFill>
              </a:rPr>
              <a:t>label,</a:t>
            </a:r>
            <a:r>
              <a:rPr lang="en-US" sz="1600" dirty="0"/>
              <a:t> select, reproduce</a:t>
            </a:r>
          </a:p>
          <a:p>
            <a:endParaRPr lang="en-US" sz="1600" dirty="0"/>
          </a:p>
          <a:p>
            <a:r>
              <a:rPr lang="en-US" sz="1600" b="1" dirty="0"/>
              <a:t>Comprehension Level: The successful pupil will restate or interpret information in their own words:</a:t>
            </a:r>
          </a:p>
          <a:p>
            <a:r>
              <a:rPr lang="en-US" sz="1600" dirty="0">
                <a:solidFill>
                  <a:srgbClr val="FF0000"/>
                </a:solidFill>
              </a:rPr>
              <a:t>Explain, describe</a:t>
            </a:r>
            <a:r>
              <a:rPr lang="en-US" sz="1600" dirty="0"/>
              <a:t>, report, translate, express, </a:t>
            </a:r>
            <a:r>
              <a:rPr lang="en-US" sz="1600" dirty="0">
                <a:solidFill>
                  <a:srgbClr val="FF0000"/>
                </a:solidFill>
              </a:rPr>
              <a:t>summarize</a:t>
            </a:r>
            <a:r>
              <a:rPr lang="en-US" sz="1600" dirty="0"/>
              <a:t>, identify, </a:t>
            </a:r>
            <a:r>
              <a:rPr lang="en-US" sz="1600" dirty="0">
                <a:solidFill>
                  <a:srgbClr val="FF0000"/>
                </a:solidFill>
              </a:rPr>
              <a:t>classify,</a:t>
            </a:r>
            <a:r>
              <a:rPr lang="en-US" sz="1600" dirty="0"/>
              <a:t> discuss, restate, locate, </a:t>
            </a:r>
            <a:r>
              <a:rPr lang="en-US" sz="1600" dirty="0">
                <a:solidFill>
                  <a:srgbClr val="FF0000"/>
                </a:solidFill>
              </a:rPr>
              <a:t>compare, discuss,</a:t>
            </a:r>
            <a:r>
              <a:rPr lang="en-US" sz="1600" dirty="0"/>
              <a:t> review, illustrate, tell, </a:t>
            </a:r>
            <a:r>
              <a:rPr lang="en-US" sz="1600" dirty="0">
                <a:solidFill>
                  <a:srgbClr val="FF0000"/>
                </a:solidFill>
              </a:rPr>
              <a:t>critique,</a:t>
            </a:r>
            <a:r>
              <a:rPr lang="en-US" sz="1600" dirty="0"/>
              <a:t> estimate, reference, </a:t>
            </a:r>
            <a:r>
              <a:rPr lang="en-US" sz="1600" dirty="0">
                <a:solidFill>
                  <a:srgbClr val="FF0000"/>
                </a:solidFill>
              </a:rPr>
              <a:t>interpret</a:t>
            </a:r>
            <a:r>
              <a:rPr lang="en-US" sz="1600" dirty="0"/>
              <a:t>, reiterate</a:t>
            </a:r>
          </a:p>
          <a:p>
            <a:endParaRPr lang="en-US" sz="1600" dirty="0"/>
          </a:p>
          <a:p>
            <a:r>
              <a:rPr lang="en-US" sz="1600" b="1" dirty="0"/>
              <a:t>Application Level: The successful pupil will use or apply the learned information:</a:t>
            </a:r>
          </a:p>
          <a:p>
            <a:r>
              <a:rPr lang="en-US" sz="1600" dirty="0">
                <a:solidFill>
                  <a:srgbClr val="FF0000"/>
                </a:solidFill>
              </a:rPr>
              <a:t>Apply</a:t>
            </a:r>
            <a:r>
              <a:rPr lang="en-US" sz="1600" dirty="0"/>
              <a:t>, sketch, </a:t>
            </a:r>
            <a:r>
              <a:rPr lang="en-US" sz="1600" dirty="0">
                <a:solidFill>
                  <a:srgbClr val="FF0000"/>
                </a:solidFill>
              </a:rPr>
              <a:t>perform</a:t>
            </a:r>
            <a:r>
              <a:rPr lang="en-US" sz="1600" dirty="0"/>
              <a:t>, use, solve, respond, practice, </a:t>
            </a:r>
            <a:r>
              <a:rPr lang="en-US" sz="1600" dirty="0">
                <a:solidFill>
                  <a:srgbClr val="FF0000"/>
                </a:solidFill>
              </a:rPr>
              <a:t>construct,</a:t>
            </a:r>
            <a:r>
              <a:rPr lang="en-US" sz="1600" dirty="0"/>
              <a:t> role-play, demonstrate, conduct, execute, complete, dramatize, employ</a:t>
            </a:r>
          </a:p>
          <a:p>
            <a:endParaRPr lang="en-US" sz="1600" dirty="0"/>
          </a:p>
          <a:p>
            <a:r>
              <a:rPr lang="en-US" sz="1600" b="1" dirty="0"/>
              <a:t>Analysis Level: The successful pupil will examine the learned information critically:</a:t>
            </a:r>
          </a:p>
          <a:p>
            <a:r>
              <a:rPr lang="en-US" sz="1600" dirty="0">
                <a:solidFill>
                  <a:srgbClr val="FF0000"/>
                </a:solidFill>
              </a:rPr>
              <a:t>Analyze</a:t>
            </a:r>
            <a:r>
              <a:rPr lang="en-US" sz="1600" dirty="0"/>
              <a:t>, inspect, test, distinguish, categorize,	</a:t>
            </a:r>
            <a:r>
              <a:rPr lang="en-US" sz="1600" dirty="0">
                <a:solidFill>
                  <a:srgbClr val="FF0000"/>
                </a:solidFill>
              </a:rPr>
              <a:t>critique</a:t>
            </a:r>
            <a:r>
              <a:rPr lang="en-US" sz="1600" dirty="0"/>
              <a:t>, differentiate, catalogue, diagnose, appraise, quantify, extrapolate, calculate, measure, theorize, experiment, relate, debate, </a:t>
            </a:r>
            <a:r>
              <a:rPr lang="en-US" sz="1600" dirty="0">
                <a:solidFill>
                  <a:srgbClr val="FF0000"/>
                </a:solidFill>
              </a:rPr>
              <a:t>compare and contrast</a:t>
            </a:r>
          </a:p>
          <a:p>
            <a:endParaRPr lang="en-US" sz="1600" dirty="0"/>
          </a:p>
          <a:p>
            <a:r>
              <a:rPr lang="en-US" sz="1600" b="1" dirty="0"/>
              <a:t>Synthesis Level: The successful pupil will create new models using the learned information:</a:t>
            </a:r>
          </a:p>
          <a:p>
            <a:r>
              <a:rPr lang="en-US" sz="1600" dirty="0">
                <a:solidFill>
                  <a:srgbClr val="FF0000"/>
                </a:solidFill>
              </a:rPr>
              <a:t>Develop, </a:t>
            </a:r>
            <a:r>
              <a:rPr lang="en-US" sz="1600" dirty="0"/>
              <a:t>revise, </a:t>
            </a:r>
            <a:r>
              <a:rPr lang="en-US" sz="1600" dirty="0">
                <a:solidFill>
                  <a:srgbClr val="FF0000"/>
                </a:solidFill>
              </a:rPr>
              <a:t>compose</a:t>
            </a:r>
            <a:r>
              <a:rPr lang="en-US" sz="1600" dirty="0"/>
              <a:t>, plan, formulate, collect, build, propose, </a:t>
            </a:r>
            <a:r>
              <a:rPr lang="en-US" sz="1600" dirty="0">
                <a:solidFill>
                  <a:srgbClr val="FF0000"/>
                </a:solidFill>
              </a:rPr>
              <a:t>construct, create</a:t>
            </a:r>
            <a:r>
              <a:rPr lang="en-US" sz="1600" dirty="0"/>
              <a:t>, establish, prepare, </a:t>
            </a:r>
            <a:r>
              <a:rPr lang="en-US" sz="1600" dirty="0">
                <a:solidFill>
                  <a:srgbClr val="FF0000"/>
                </a:solidFill>
              </a:rPr>
              <a:t>design,</a:t>
            </a:r>
            <a:r>
              <a:rPr lang="en-US" sz="1600" dirty="0"/>
              <a:t> integrate, devise, organize, modify, manage</a:t>
            </a:r>
          </a:p>
          <a:p>
            <a:endParaRPr lang="en-US" sz="1600" dirty="0"/>
          </a:p>
          <a:p>
            <a:r>
              <a:rPr lang="en-US" sz="1600" b="1" dirty="0"/>
              <a:t>Evaluation Level: The successful student will assess or judge the value of learned information:</a:t>
            </a:r>
          </a:p>
          <a:p>
            <a:r>
              <a:rPr lang="en-US" sz="1600" dirty="0"/>
              <a:t>Review, appraise, choose</a:t>
            </a:r>
            <a:r>
              <a:rPr lang="en-US" sz="1600" dirty="0">
                <a:solidFill>
                  <a:srgbClr val="FF0000"/>
                </a:solidFill>
              </a:rPr>
              <a:t>,  justify, argue</a:t>
            </a:r>
            <a:r>
              <a:rPr lang="en-US" sz="1600" dirty="0"/>
              <a:t>, </a:t>
            </a:r>
            <a:r>
              <a:rPr lang="en-US" sz="1600" dirty="0">
                <a:solidFill>
                  <a:srgbClr val="FF0000"/>
                </a:solidFill>
              </a:rPr>
              <a:t>conclude,</a:t>
            </a:r>
            <a:r>
              <a:rPr lang="en-US" sz="1600" dirty="0"/>
              <a:t> </a:t>
            </a:r>
            <a:r>
              <a:rPr lang="en-US" sz="1600" dirty="0">
                <a:solidFill>
                  <a:srgbClr val="FF0000"/>
                </a:solidFill>
              </a:rPr>
              <a:t>assess, </a:t>
            </a:r>
            <a:r>
              <a:rPr lang="en-US" sz="1600" dirty="0"/>
              <a:t>rate, compare, defend, score </a:t>
            </a:r>
            <a:r>
              <a:rPr lang="en-US" sz="1600" dirty="0">
                <a:solidFill>
                  <a:srgbClr val="FF0000"/>
                </a:solidFill>
              </a:rPr>
              <a:t>evaluate,</a:t>
            </a:r>
            <a:r>
              <a:rPr lang="en-US" sz="1600" dirty="0"/>
              <a:t> report on, select, interpret, </a:t>
            </a:r>
            <a:r>
              <a:rPr lang="en-US" sz="1600" dirty="0">
                <a:solidFill>
                  <a:srgbClr val="FF0000"/>
                </a:solidFill>
              </a:rPr>
              <a:t>investigate,</a:t>
            </a:r>
            <a:r>
              <a:rPr lang="en-US" sz="1600" dirty="0"/>
              <a:t> measure, support</a:t>
            </a:r>
            <a:endParaRPr lang="en-GB" sz="1600" dirty="0"/>
          </a:p>
        </p:txBody>
      </p:sp>
    </p:spTree>
    <p:extLst>
      <p:ext uri="{BB962C8B-B14F-4D97-AF65-F5344CB8AC3E}">
        <p14:creationId xmlns:p14="http://schemas.microsoft.com/office/powerpoint/2010/main" val="288549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428" y="198337"/>
            <a:ext cx="7729728" cy="1188720"/>
          </a:xfrm>
        </p:spPr>
        <p:txBody>
          <a:bodyPr>
            <a:normAutofit fontScale="90000"/>
          </a:bodyPr>
          <a:lstStyle/>
          <a:p>
            <a:r>
              <a:rPr lang="en-GB" dirty="0"/>
              <a:t>Substantive and disciplinary knowledge</a:t>
            </a:r>
          </a:p>
        </p:txBody>
      </p:sp>
      <p:sp>
        <p:nvSpPr>
          <p:cNvPr id="3" name="Rectangle 2"/>
          <p:cNvSpPr/>
          <p:nvPr/>
        </p:nvSpPr>
        <p:spPr>
          <a:xfrm>
            <a:off x="404949" y="1659217"/>
            <a:ext cx="11364685" cy="6247864"/>
          </a:xfrm>
          <a:prstGeom prst="rect">
            <a:avLst/>
          </a:prstGeom>
        </p:spPr>
        <p:txBody>
          <a:bodyPr wrap="square">
            <a:spAutoFit/>
          </a:bodyPr>
          <a:lstStyle/>
          <a:p>
            <a:r>
              <a:rPr lang="en-US" sz="2000" dirty="0"/>
              <a:t>Substantive knowledge</a:t>
            </a:r>
          </a:p>
          <a:p>
            <a:endParaRPr lang="en-US" sz="2000" dirty="0"/>
          </a:p>
          <a:p>
            <a:r>
              <a:rPr lang="en-US" sz="2000" dirty="0"/>
              <a:t>Substantive knowledge is by far the easier to understand. It’s basically the specific, factual content for the subjects, which must be connected into a careful sequence. </a:t>
            </a:r>
          </a:p>
          <a:p>
            <a:endParaRPr lang="en-US" sz="2000" dirty="0"/>
          </a:p>
          <a:p>
            <a:r>
              <a:rPr lang="en-US" sz="2000" dirty="0"/>
              <a:t>Disciplinary knowledge</a:t>
            </a:r>
          </a:p>
          <a:p>
            <a:endParaRPr lang="en-US" sz="2000" dirty="0"/>
          </a:p>
          <a:p>
            <a:r>
              <a:rPr lang="en-US" sz="2000" dirty="0"/>
              <a:t>This is best described as the action taken within a particular subject to gain knowledge i.e. how we gain substantive knowledge. For example, in history this might mean using evidence to construct a claim. Meanwhile, in science it might mean testing hypotheses. In music, it might mean reading and writing notation. As you can see, it really is quite distinct within each domain.</a:t>
            </a:r>
          </a:p>
          <a:p>
            <a:endParaRPr lang="en-US" sz="2000" dirty="0"/>
          </a:p>
          <a:p>
            <a:r>
              <a:rPr lang="en-US" sz="2000" dirty="0"/>
              <a:t>So, disciplinary knowledge is just a way of knowing </a:t>
            </a:r>
            <a:r>
              <a:rPr lang="en-US" sz="2000" b="1" dirty="0"/>
              <a:t>how to</a:t>
            </a:r>
            <a:r>
              <a:rPr lang="en-US" sz="2000" dirty="0"/>
              <a:t>, as opposed to knowing </a:t>
            </a:r>
            <a:r>
              <a:rPr lang="en-US" sz="2000" b="1" dirty="0"/>
              <a:t>what</a:t>
            </a:r>
            <a:r>
              <a:rPr lang="en-US" sz="2000" dirty="0"/>
              <a:t>), which when put into practice becomes skill building - How to be a scientist, a geographer, a musician or artist etc.</a:t>
            </a:r>
          </a:p>
          <a:p>
            <a:endParaRPr lang="en-US" sz="2000" dirty="0"/>
          </a:p>
          <a:p>
            <a:r>
              <a:rPr lang="en-US" sz="2000" dirty="0"/>
              <a:t>There is clearly some overlap, as skill is best thought of as expertise borne out of the learning and involves the application of substantive knowledge. </a:t>
            </a:r>
          </a:p>
          <a:p>
            <a:endParaRPr lang="en-US" sz="2000" dirty="0"/>
          </a:p>
          <a:p>
            <a:r>
              <a:rPr lang="en-US" sz="2000" dirty="0"/>
              <a:t>Expertise in a given domain is essentially what disciplinary knowledge is all about.</a:t>
            </a:r>
          </a:p>
          <a:p>
            <a:endParaRPr lang="en-US" sz="2000" dirty="0"/>
          </a:p>
        </p:txBody>
      </p:sp>
    </p:spTree>
    <p:extLst>
      <p:ext uri="{BB962C8B-B14F-4D97-AF65-F5344CB8AC3E}">
        <p14:creationId xmlns:p14="http://schemas.microsoft.com/office/powerpoint/2010/main" val="343683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188" y="416404"/>
            <a:ext cx="11286309" cy="5632311"/>
          </a:xfrm>
          <a:prstGeom prst="rect">
            <a:avLst/>
          </a:prstGeom>
        </p:spPr>
        <p:txBody>
          <a:bodyPr wrap="square">
            <a:spAutoFit/>
          </a:bodyPr>
          <a:lstStyle/>
          <a:p>
            <a:pPr marL="285750" indent="-285750">
              <a:buFont typeface="Arial" panose="020B0604020202020204" pitchFamily="34" charset="0"/>
              <a:buChar char="•"/>
            </a:pPr>
            <a:r>
              <a:rPr lang="en-US" sz="2400" dirty="0"/>
              <a:t>Research has shown that careful integration of both types of knowledge leads to deeper learning.</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Most schools have effectively mapped out the substantive knowledge they want children to learn in each sequence of lessons; additionally, there may be reference to disciplinary knowledge, however, it is likely that further work is needed in this area to ensure that the disciplinary knowledge is specific and progressive.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When mapping out sequences of learning (lessons) to ensure children know more, remember more and are therefore able to do more (curricular goal), it is important that teachers continue to think in terms of learning and that they don’t go straight for activities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Sequences of learning need to be coherent and always with the end point – the curricular goal in mind.</a:t>
            </a:r>
          </a:p>
        </p:txBody>
      </p:sp>
    </p:spTree>
    <p:extLst>
      <p:ext uri="{BB962C8B-B14F-4D97-AF65-F5344CB8AC3E}">
        <p14:creationId xmlns:p14="http://schemas.microsoft.com/office/powerpoint/2010/main" val="562273545"/>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2011</Words>
  <Application>Microsoft Office PowerPoint</Application>
  <PresentationFormat>Widescreen</PresentationFormat>
  <Paragraphs>201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Comic Sans MS</vt:lpstr>
      <vt:lpstr>Courier New</vt:lpstr>
      <vt:lpstr>Times New Roman</vt:lpstr>
      <vt:lpstr>3_Office Theme</vt:lpstr>
      <vt:lpstr>PowerPoint Presentation</vt:lpstr>
      <vt:lpstr>PowerPoint Presentation</vt:lpstr>
      <vt:lpstr>PowerPoint Presentation</vt:lpstr>
      <vt:lpstr>Curricular goals</vt:lpstr>
      <vt:lpstr> Verbs that will help when writing curricular goals </vt:lpstr>
      <vt:lpstr>Substantive and disciplinary knowledge</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LWallace</dc:creator>
  <cp:lastModifiedBy>Sophie Damary-Thompson</cp:lastModifiedBy>
  <cp:revision>46</cp:revision>
  <cp:lastPrinted>2022-07-12T10:39:34Z</cp:lastPrinted>
  <dcterms:created xsi:type="dcterms:W3CDTF">2022-05-24T11:16:17Z</dcterms:created>
  <dcterms:modified xsi:type="dcterms:W3CDTF">2022-10-12T19:51:28Z</dcterms:modified>
</cp:coreProperties>
</file>